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1"/>
    <p:sldMasterId id="2147483723" r:id="rId2"/>
  </p:sldMasterIdLst>
  <p:notesMasterIdLst>
    <p:notesMasterId r:id="rId28"/>
  </p:notesMasterIdLst>
  <p:handoutMasterIdLst>
    <p:handoutMasterId r:id="rId29"/>
  </p:handoutMasterIdLst>
  <p:sldIdLst>
    <p:sldId id="256" r:id="rId3"/>
    <p:sldId id="290" r:id="rId4"/>
    <p:sldId id="292" r:id="rId5"/>
    <p:sldId id="269" r:id="rId6"/>
    <p:sldId id="293" r:id="rId7"/>
    <p:sldId id="280" r:id="rId8"/>
    <p:sldId id="281" r:id="rId9"/>
    <p:sldId id="277" r:id="rId10"/>
    <p:sldId id="278" r:id="rId11"/>
    <p:sldId id="270" r:id="rId12"/>
    <p:sldId id="279" r:id="rId13"/>
    <p:sldId id="294" r:id="rId14"/>
    <p:sldId id="287" r:id="rId15"/>
    <p:sldId id="284" r:id="rId16"/>
    <p:sldId id="285" r:id="rId17"/>
    <p:sldId id="272" r:id="rId18"/>
    <p:sldId id="282" r:id="rId19"/>
    <p:sldId id="283" r:id="rId20"/>
    <p:sldId id="276" r:id="rId21"/>
    <p:sldId id="273" r:id="rId22"/>
    <p:sldId id="274" r:id="rId23"/>
    <p:sldId id="286" r:id="rId24"/>
    <p:sldId id="275" r:id="rId25"/>
    <p:sldId id="291" r:id="rId26"/>
    <p:sldId id="295" r:id="rId27"/>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00" autoAdjust="0"/>
    <p:restoredTop sz="94660"/>
  </p:normalViewPr>
  <p:slideViewPr>
    <p:cSldViewPr snapToGrid="0" snapToObjects="1">
      <p:cViewPr varScale="1">
        <p:scale>
          <a:sx n="109" d="100"/>
          <a:sy n="109" d="100"/>
        </p:scale>
        <p:origin x="1836" y="108"/>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1" d="100"/>
          <a:sy n="101" d="100"/>
        </p:scale>
        <p:origin x="-3232" y="-120"/>
      </p:cViewPr>
      <p:guideLst>
        <p:guide orient="horz" pos="2909"/>
        <p:guide pos="218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64D70A94-535E-A242-8751-E65D819C19D3}" type="datetimeFigureOut">
              <a:rPr lang="en-US" smtClean="0"/>
              <a:pPr/>
              <a:t>8/28/2019</a:t>
            </a:fld>
            <a:endParaRPr lang="en-US"/>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97442F98-C731-A94C-AA10-6D9C96A04D6B}" type="slidenum">
              <a:rPr lang="en-US" smtClean="0"/>
              <a:pPr/>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31A25BBB-A885-FB47-A586-C46B257BEE92}" type="datetimeFigureOut">
              <a:rPr lang="en-US" smtClean="0"/>
              <a:pPr/>
              <a:t>8/28/2019</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036B4B2F-0019-C942-9AE2-8EB4A07943DA}" type="slidenum">
              <a:rPr lang="en-US" smtClean="0"/>
              <a:pPr/>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1150622"/>
            <a:ext cx="7773293" cy="1470049"/>
          </a:xfrm>
        </p:spPr>
        <p:txBody>
          <a:bodyPr/>
          <a:lstStyle/>
          <a:p>
            <a:r>
              <a:rPr lang="ga-IE" smtClean="0"/>
              <a:t>Click to edit Master title style</a:t>
            </a:r>
            <a:endParaRPr lang="en-US"/>
          </a:p>
        </p:txBody>
      </p:sp>
      <p:sp>
        <p:nvSpPr>
          <p:cNvPr id="3" name="Subtitle 2"/>
          <p:cNvSpPr>
            <a:spLocks noGrp="1"/>
          </p:cNvSpPr>
          <p:nvPr>
            <p:ph type="subTitle" idx="1"/>
          </p:nvPr>
        </p:nvSpPr>
        <p:spPr>
          <a:xfrm>
            <a:off x="774703" y="2973325"/>
            <a:ext cx="6400354"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smtClean="0"/>
              <a:t>Click to edit Master subtitle style</a:t>
            </a:r>
            <a:endParaRPr lang="en-US" dirty="0"/>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smtClean="0"/>
              <a:t> </a:t>
            </a:r>
            <a:endParaRPr lang="en-US" b="1" dirty="0">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p:spPr>
        <p:txBody>
          <a:bodyPr/>
          <a:lstStyle/>
          <a:p>
            <a:r>
              <a:rPr lang="ga-IE" smtClean="0"/>
              <a:t>Click to edit Master title style</a:t>
            </a:r>
            <a:endParaRPr lang="en-US"/>
          </a:p>
        </p:txBody>
      </p:sp>
      <p:sp>
        <p:nvSpPr>
          <p:cNvPr id="3" name="Subtitle 2"/>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smtClean="0"/>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smtClean="0">
                <a:solidFill>
                  <a:srgbClr val="2E3333"/>
                </a:solidFill>
              </a:rPr>
              <a:t> /  </a:t>
            </a:r>
            <a:r>
              <a:rPr lang="en-US" dirty="0" smtClean="0">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lang="en-US"/>
          </a:p>
        </p:txBody>
      </p:sp>
      <p:sp>
        <p:nvSpPr>
          <p:cNvPr id="3" name="Content Placeholder 2"/>
          <p:cNvSpPr>
            <a:spLocks noGrp="1"/>
          </p:cNvSpPr>
          <p:nvPr>
            <p:ph idx="1"/>
          </p:nvPr>
        </p:nvSpPr>
        <p:spPr/>
        <p:txBody>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4"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smtClean="0">
                <a:solidFill>
                  <a:srgbClr val="2E3333"/>
                </a:solidFill>
              </a:rPr>
              <a:t> /  </a:t>
            </a:r>
            <a:r>
              <a:rPr lang="en-US" dirty="0" smtClean="0">
                <a:solidFill>
                  <a:srgbClr val="2E3333"/>
                </a:solidFill>
                <a:latin typeface="Ubuntu"/>
                <a:cs typeface="Ubuntu"/>
              </a:rPr>
              <a:t>Special Olympics</a:t>
            </a:r>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lang="en-US"/>
          </a:p>
        </p:txBody>
      </p:sp>
      <p:sp>
        <p:nvSpPr>
          <p:cNvPr id="3" name="Content Placeholder 2"/>
          <p:cNvSpPr>
            <a:spLocks noGrp="1"/>
          </p:cNvSpPr>
          <p:nvPr>
            <p:ph sz="half" idx="1"/>
          </p:nvPr>
        </p:nvSpPr>
        <p:spPr>
          <a:xfrm>
            <a:off x="54471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4" name="Content Placeholder 3"/>
          <p:cNvSpPr>
            <a:spLocks noGrp="1"/>
          </p:cNvSpPr>
          <p:nvPr>
            <p:ph sz="half" idx="2"/>
          </p:nvPr>
        </p:nvSpPr>
        <p:spPr>
          <a:xfrm>
            <a:off x="455414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smtClean="0">
                <a:solidFill>
                  <a:srgbClr val="2E3333"/>
                </a:solidFill>
              </a:rPr>
              <a:t> /  </a:t>
            </a:r>
            <a:r>
              <a:rPr lang="en-US" dirty="0" smtClean="0">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smtClean="0"/>
              <a:t>Click to edit Master title style</a:t>
            </a:r>
            <a:endParaRPr lang="en-US"/>
          </a:p>
        </p:txBody>
      </p:sp>
      <p:sp>
        <p:nvSpPr>
          <p:cNvPr id="3" name="Text Placeholder 2"/>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smtClean="0"/>
              <a:t>Click to edit Master text styles</a:t>
            </a:r>
          </a:p>
        </p:txBody>
      </p:sp>
      <p:sp>
        <p:nvSpPr>
          <p:cNvPr id="4" name="Content Placeholder 3"/>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5" name="Text Placeholder 4"/>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smtClean="0"/>
              <a:t>Click to edit Master text styles</a:t>
            </a:r>
          </a:p>
        </p:txBody>
      </p:sp>
      <p:sp>
        <p:nvSpPr>
          <p:cNvPr id="6" name="Content Placeholder 5"/>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smtClean="0">
                <a:solidFill>
                  <a:srgbClr val="2E3333"/>
                </a:solidFill>
              </a:rPr>
              <a:t> /  </a:t>
            </a:r>
            <a:r>
              <a:rPr lang="en-US" dirty="0" smtClean="0">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smtClean="0">
                <a:solidFill>
                  <a:srgbClr val="2E3333"/>
                </a:solidFill>
              </a:rPr>
              <a:t> /  </a:t>
            </a:r>
            <a:r>
              <a:rPr lang="en-US" dirty="0" smtClean="0">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smtClean="0">
                <a:solidFill>
                  <a:srgbClr val="2E3333"/>
                </a:solidFill>
              </a:rPr>
              <a:t> /  </a:t>
            </a:r>
            <a:r>
              <a:rPr lang="en-US" dirty="0" smtClean="0">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826519"/>
          </a:xfrm>
        </p:spPr>
        <p:txBody>
          <a:bodyPr anchor="b"/>
          <a:lstStyle>
            <a:lvl1pPr algn="l">
              <a:defRPr sz="1400" b="1"/>
            </a:lvl1pPr>
          </a:lstStyle>
          <a:p>
            <a:r>
              <a:rPr lang="ga-IE" smtClean="0"/>
              <a:t>Click to edit Master title style</a:t>
            </a:r>
            <a:endParaRPr lang="en-US" dirty="0"/>
          </a:p>
        </p:txBody>
      </p:sp>
      <p:sp>
        <p:nvSpPr>
          <p:cNvPr id="3" name="Content Placeholder 2"/>
          <p:cNvSpPr>
            <a:spLocks noGrp="1"/>
          </p:cNvSpPr>
          <p:nvPr>
            <p:ph idx="1"/>
          </p:nvPr>
        </p:nvSpPr>
        <p:spPr>
          <a:xfrm>
            <a:off x="3575224" y="1910081"/>
            <a:ext cx="511113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dirty="0"/>
          </a:p>
        </p:txBody>
      </p:sp>
      <p:sp>
        <p:nvSpPr>
          <p:cNvPr id="4" name="Text Placeholder 3"/>
          <p:cNvSpPr>
            <a:spLocks noGrp="1"/>
          </p:cNvSpPr>
          <p:nvPr>
            <p:ph type="body" sz="half" idx="2"/>
          </p:nvPr>
        </p:nvSpPr>
        <p:spPr>
          <a:xfrm>
            <a:off x="457647" y="1910081"/>
            <a:ext cx="300818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smtClean="0"/>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smtClean="0">
                <a:solidFill>
                  <a:srgbClr val="2E3333"/>
                </a:solidFill>
              </a:rPr>
              <a:t> /  </a:t>
            </a:r>
            <a:r>
              <a:rPr lang="en-US" dirty="0" smtClean="0">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dirty="0"/>
          </a:p>
        </p:txBody>
      </p:sp>
      <p:sp>
        <p:nvSpPr>
          <p:cNvPr id="3" name="Picture Placeholder 2"/>
          <p:cNvSpPr>
            <a:spLocks noGrp="1"/>
          </p:cNvSpPr>
          <p:nvPr>
            <p:ph type="pic" idx="1"/>
          </p:nvPr>
        </p:nvSpPr>
        <p:spPr>
          <a:xfrm>
            <a:off x="176917" y="221921"/>
            <a:ext cx="8791061"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smtClean="0">
                <a:sym typeface="Ubuntu" charset="0"/>
              </a:rPr>
              <a:t>Drag picture to placeholder or click icon to add</a:t>
            </a:r>
            <a:endParaRPr lang="en-US" noProof="0" smtClean="0">
              <a:sym typeface="Ubuntu" charset="0"/>
            </a:endParaRPr>
          </a:p>
        </p:txBody>
      </p:sp>
      <p:sp>
        <p:nvSpPr>
          <p:cNvPr id="2" name="Title 1"/>
          <p:cNvSpPr>
            <a:spLocks noGrp="1"/>
          </p:cNvSpPr>
          <p:nvPr>
            <p:ph type="title"/>
          </p:nvPr>
        </p:nvSpPr>
        <p:spPr>
          <a:xfrm>
            <a:off x="300743" y="5084341"/>
            <a:ext cx="6875132" cy="567035"/>
          </a:xfrm>
        </p:spPr>
        <p:txBody>
          <a:bodyPr anchor="b"/>
          <a:lstStyle>
            <a:lvl1pPr algn="l">
              <a:defRPr sz="1400" b="1"/>
            </a:lvl1pPr>
          </a:lstStyle>
          <a:p>
            <a:r>
              <a:rPr lang="ga-IE" dirty="0" smtClean="0"/>
              <a:t>Click to edit Master title style</a:t>
            </a:r>
            <a:endParaRPr lang="en-US" dirty="0"/>
          </a:p>
        </p:txBody>
      </p:sp>
      <p:sp>
        <p:nvSpPr>
          <p:cNvPr id="4" name="Text Placeholder 3"/>
          <p:cNvSpPr>
            <a:spLocks noGrp="1"/>
          </p:cNvSpPr>
          <p:nvPr>
            <p:ph type="body" sz="half" idx="2"/>
          </p:nvPr>
        </p:nvSpPr>
        <p:spPr>
          <a:xfrm>
            <a:off x="300743" y="5757637"/>
            <a:ext cx="6891759"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smtClean="0"/>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lang="en-US"/>
          </a:p>
        </p:txBody>
      </p:sp>
      <p:sp>
        <p:nvSpPr>
          <p:cNvPr id="3" name="Content Placeholder 2"/>
          <p:cNvSpPr>
            <a:spLocks noGrp="1"/>
          </p:cNvSpPr>
          <p:nvPr>
            <p:ph idx="1"/>
          </p:nvPr>
        </p:nvSpPr>
        <p:spPr/>
        <p:txBody>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smtClean="0"/>
              <a:t> </a:t>
            </a:r>
            <a:endParaRPr lang="en-US" b="1" dirty="0">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89" y="2600179"/>
            <a:ext cx="7772176" cy="1361777"/>
          </a:xfrm>
        </p:spPr>
        <p:txBody>
          <a:bodyPr/>
          <a:lstStyle>
            <a:lvl1pPr algn="l">
              <a:defRPr sz="2800" b="1" cap="all"/>
            </a:lvl1pPr>
          </a:lstStyle>
          <a:p>
            <a:r>
              <a:rPr lang="ga-IE" smtClean="0"/>
              <a:t>Click to edit Master title style</a:t>
            </a:r>
            <a:endParaRPr lang="en-US"/>
          </a:p>
        </p:txBody>
      </p:sp>
      <p:sp>
        <p:nvSpPr>
          <p:cNvPr id="3" name="Text Placeholder 2"/>
          <p:cNvSpPr>
            <a:spLocks noGrp="1"/>
          </p:cNvSpPr>
          <p:nvPr>
            <p:ph type="body" idx="1"/>
          </p:nvPr>
        </p:nvSpPr>
        <p:spPr>
          <a:xfrm>
            <a:off x="722189" y="1099991"/>
            <a:ext cx="7772176"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smtClean="0"/>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smtClean="0"/>
              <a:t> </a:t>
            </a:r>
            <a:endParaRPr lang="en-US" b="1" dirty="0">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lang="en-US"/>
          </a:p>
        </p:txBody>
      </p:sp>
      <p:sp>
        <p:nvSpPr>
          <p:cNvPr id="3" name="Content Placeholder 2"/>
          <p:cNvSpPr>
            <a:spLocks noGrp="1"/>
          </p:cNvSpPr>
          <p:nvPr>
            <p:ph sz="half" idx="1"/>
          </p:nvPr>
        </p:nvSpPr>
        <p:spPr>
          <a:xfrm>
            <a:off x="54471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4" name="Content Placeholder 3"/>
          <p:cNvSpPr>
            <a:spLocks noGrp="1"/>
          </p:cNvSpPr>
          <p:nvPr>
            <p:ph sz="half" idx="2"/>
          </p:nvPr>
        </p:nvSpPr>
        <p:spPr>
          <a:xfrm>
            <a:off x="455414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smtClean="0"/>
              <a:t> </a:t>
            </a:r>
            <a:endParaRPr lang="en-US" b="1" dirty="0">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smtClean="0"/>
              <a:t>Click to edit Master title style</a:t>
            </a:r>
            <a:endParaRPr lang="en-US"/>
          </a:p>
        </p:txBody>
      </p:sp>
      <p:sp>
        <p:nvSpPr>
          <p:cNvPr id="3" name="Text Placeholder 2"/>
          <p:cNvSpPr>
            <a:spLocks noGrp="1"/>
          </p:cNvSpPr>
          <p:nvPr>
            <p:ph type="body" idx="1"/>
          </p:nvPr>
        </p:nvSpPr>
        <p:spPr>
          <a:xfrm>
            <a:off x="457647" y="2246177"/>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smtClean="0"/>
              <a:t>Click to edit Master text styles</a:t>
            </a:r>
          </a:p>
        </p:txBody>
      </p:sp>
      <p:sp>
        <p:nvSpPr>
          <p:cNvPr id="4" name="Content Placeholder 3"/>
          <p:cNvSpPr>
            <a:spLocks noGrp="1"/>
          </p:cNvSpPr>
          <p:nvPr>
            <p:ph sz="half" idx="2"/>
          </p:nvPr>
        </p:nvSpPr>
        <p:spPr>
          <a:xfrm>
            <a:off x="457647" y="2885765"/>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dirty="0"/>
          </a:p>
        </p:txBody>
      </p:sp>
      <p:sp>
        <p:nvSpPr>
          <p:cNvPr id="5" name="Text Placeholder 4"/>
          <p:cNvSpPr>
            <a:spLocks noGrp="1"/>
          </p:cNvSpPr>
          <p:nvPr>
            <p:ph type="body" sz="quarter" idx="3"/>
          </p:nvPr>
        </p:nvSpPr>
        <p:spPr>
          <a:xfrm>
            <a:off x="4644555" y="2267025"/>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smtClean="0"/>
              <a:t>Click to edit Master text styles</a:t>
            </a:r>
          </a:p>
        </p:txBody>
      </p:sp>
      <p:sp>
        <p:nvSpPr>
          <p:cNvPr id="6" name="Content Placeholder 5"/>
          <p:cNvSpPr>
            <a:spLocks noGrp="1"/>
          </p:cNvSpPr>
          <p:nvPr>
            <p:ph sz="quarter" idx="4"/>
          </p:nvPr>
        </p:nvSpPr>
        <p:spPr>
          <a:xfrm>
            <a:off x="4644555" y="2906613"/>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smtClean="0"/>
              <a:t> </a:t>
            </a:r>
            <a:endParaRPr lang="en-US" b="1" dirty="0">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smtClean="0"/>
              <a:t> </a:t>
            </a:r>
            <a:endParaRPr lang="en-US" b="1" dirty="0">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smtClean="0"/>
              <a:t> / </a:t>
            </a:r>
            <a:r>
              <a:rPr lang="en-US" b="1" smtClean="0">
                <a:latin typeface="Helvetica Neue"/>
                <a:cs typeface="Helvetica Neue"/>
              </a:rPr>
              <a:t>storyful.</a:t>
            </a:r>
            <a:endParaRPr lang="en-US" b="1" dirty="0">
              <a:latin typeface="Helvetica Neue"/>
              <a:cs typeface="Helvetica Neue"/>
            </a:endParaRP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1161975"/>
          </a:xfrm>
        </p:spPr>
        <p:txBody>
          <a:bodyPr anchor="b"/>
          <a:lstStyle>
            <a:lvl1pPr algn="l">
              <a:defRPr sz="1400" b="1"/>
            </a:lvl1pPr>
          </a:lstStyle>
          <a:p>
            <a:r>
              <a:rPr lang="ga-IE" smtClean="0"/>
              <a:t>Click to edit Master title style</a:t>
            </a:r>
            <a:endParaRPr lang="en-US"/>
          </a:p>
        </p:txBody>
      </p:sp>
      <p:sp>
        <p:nvSpPr>
          <p:cNvPr id="3" name="Content Placeholder 2"/>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4" name="Text Placeholder 3"/>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smtClean="0"/>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smtClean="0"/>
              <a:t> </a:t>
            </a:r>
            <a:endParaRPr lang="en-US" b="1" dirty="0">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35" y="4800824"/>
            <a:ext cx="5486177" cy="567035"/>
          </a:xfrm>
        </p:spPr>
        <p:txBody>
          <a:bodyPr anchor="b"/>
          <a:lstStyle>
            <a:lvl1pPr algn="l">
              <a:defRPr sz="1400" b="1"/>
            </a:lvl1pPr>
          </a:lstStyle>
          <a:p>
            <a:r>
              <a:rPr lang="ga-IE" smtClean="0"/>
              <a:t>Click to edit Master title style</a:t>
            </a:r>
            <a:endParaRPr lang="en-US"/>
          </a:p>
        </p:txBody>
      </p:sp>
      <p:sp>
        <p:nvSpPr>
          <p:cNvPr id="3" name="Picture Placeholder 2"/>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smtClean="0">
                <a:sym typeface="Ubuntu Light" charset="0"/>
              </a:rPr>
              <a:t>Drag picture to placeholder or click icon to add</a:t>
            </a:r>
            <a:endParaRPr lang="en-US" noProof="0" smtClean="0">
              <a:sym typeface="Ubuntu Light" charset="0"/>
            </a:endParaRPr>
          </a:p>
        </p:txBody>
      </p:sp>
      <p:sp>
        <p:nvSpPr>
          <p:cNvPr id="4" name="Text Placeholder 3"/>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smtClean="0"/>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smtClean="0"/>
              <a:t> </a:t>
            </a:r>
            <a:endParaRPr lang="en-US" b="1" dirty="0">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3.png"/><Relationship Id="rId5" Type="http://schemas.openxmlformats.org/officeDocument/2006/relationships/slideLayout" Target="../slideLayouts/slideLayout14.xml"/><Relationship Id="rId10" Type="http://schemas.openxmlformats.org/officeDocument/2006/relationships/image" Target="../media/image2.pn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544513" y="2374900"/>
            <a:ext cx="7912100" cy="1857375"/>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smtClean="0">
                <a:sym typeface="Ubuntu Light" charset="0"/>
              </a:rPr>
              <a:t>Click to edit Master text styles</a:t>
            </a:r>
          </a:p>
          <a:p>
            <a:pPr lvl="1"/>
            <a:r>
              <a:rPr lang="ga-IE" smtClean="0">
                <a:sym typeface="Ubuntu Light" charset="0"/>
              </a:rPr>
              <a:t>Second level</a:t>
            </a:r>
          </a:p>
          <a:p>
            <a:pPr lvl="2"/>
            <a:r>
              <a:rPr lang="ga-IE" smtClean="0">
                <a:sym typeface="Ubuntu Light" charset="0"/>
              </a:rPr>
              <a:t>Third level</a:t>
            </a:r>
          </a:p>
          <a:p>
            <a:pPr lvl="3"/>
            <a:r>
              <a:rPr lang="ga-IE" smtClean="0">
                <a:sym typeface="Ubuntu Light" charset="0"/>
              </a:rPr>
              <a:t>Fourth level</a:t>
            </a:r>
          </a:p>
          <a:p>
            <a:pPr lvl="4"/>
            <a:r>
              <a:rPr lang="ga-IE" smtClean="0">
                <a:sym typeface="Ubuntu Light" charset="0"/>
              </a:rPr>
              <a:t>Fifth level</a:t>
            </a:r>
            <a:endParaRPr lang="en-US" dirty="0">
              <a:sym typeface="Ubuntu Light" charset="0"/>
            </a:endParaRPr>
          </a:p>
        </p:txBody>
      </p:sp>
      <p:sp>
        <p:nvSpPr>
          <p:cNvPr id="1027" name="Rectangle 3"/>
          <p:cNvSpPr>
            <a:spLocks noGrp="1" noChangeArrowheads="1"/>
          </p:cNvSpPr>
          <p:nvPr>
            <p:ph type="title"/>
          </p:nvPr>
        </p:nvSpPr>
        <p:spPr bwMode="auto">
          <a:xfrm>
            <a:off x="544513" y="482600"/>
            <a:ext cx="7902575" cy="1195388"/>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smtClean="0">
                <a:sym typeface="Ubuntu Light" charset="0"/>
              </a:rPr>
              <a:t>Click to edit Master title style</a:t>
            </a:r>
            <a:endParaRPr lang="en-US" dirty="0">
              <a:sym typeface="Ubuntu Light" charset="0"/>
            </a:endParaRPr>
          </a:p>
        </p:txBody>
      </p:sp>
      <p:sp>
        <p:nvSpPr>
          <p:cNvPr id="1028" name="Text Box 4"/>
          <p:cNvSpPr txBox="1">
            <a:spLocks noGrp="1" noChangeArrowheads="1"/>
          </p:cNvSpPr>
          <p:nvPr>
            <p:ph type="sldNum" sz="quarter" idx="4"/>
          </p:nvPr>
        </p:nvSpPr>
        <p:spPr bwMode="auto">
          <a:xfrm>
            <a:off x="554037" y="6446156"/>
            <a:ext cx="3630637" cy="187325"/>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smtClean="0"/>
              <a:t> </a:t>
            </a:r>
            <a:endParaRPr lang="en-US" dirty="0">
              <a:latin typeface="Ubuntu"/>
              <a:cs typeface="Ubuntu"/>
            </a:endParaRP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srcRect/>
          <a:stretch>
            <a:fillRect/>
          </a:stretch>
        </a:blip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Lst>
        </p:spPr>
      </p:pic>
      <p:sp>
        <p:nvSpPr>
          <p:cNvPr id="2" name="Rectangle 2"/>
          <p:cNvSpPr>
            <a:spLocks noGrp="1" noChangeArrowheads="1"/>
          </p:cNvSpPr>
          <p:nvPr>
            <p:ph type="body" idx="1"/>
          </p:nvPr>
        </p:nvSpPr>
        <p:spPr bwMode="auto">
          <a:xfrm>
            <a:off x="544513" y="1741488"/>
            <a:ext cx="7912100" cy="4464050"/>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smtClean="0">
                <a:sym typeface="Ubuntu" charset="0"/>
              </a:rPr>
              <a:t>Click to edit Master text styles</a:t>
            </a:r>
          </a:p>
          <a:p>
            <a:pPr lvl="1"/>
            <a:r>
              <a:rPr lang="ga-IE" smtClean="0">
                <a:sym typeface="Ubuntu" charset="0"/>
              </a:rPr>
              <a:t>Second level</a:t>
            </a:r>
          </a:p>
          <a:p>
            <a:pPr lvl="2"/>
            <a:r>
              <a:rPr lang="ga-IE" smtClean="0">
                <a:sym typeface="Ubuntu" charset="0"/>
              </a:rPr>
              <a:t>Third level</a:t>
            </a:r>
          </a:p>
          <a:p>
            <a:pPr lvl="3"/>
            <a:r>
              <a:rPr lang="ga-IE" smtClean="0">
                <a:sym typeface="Ubuntu" charset="0"/>
              </a:rPr>
              <a:t>Fourth level</a:t>
            </a:r>
          </a:p>
          <a:p>
            <a:pPr lvl="4"/>
            <a:r>
              <a:rPr lang="ga-IE" smtClean="0">
                <a:sym typeface="Ubuntu" charset="0"/>
              </a:rPr>
              <a:t>Fifth level</a:t>
            </a:r>
            <a:endParaRPr lang="en-US" dirty="0">
              <a:sym typeface="Ubuntu Light" charset="0"/>
            </a:endParaRPr>
          </a:p>
        </p:txBody>
      </p:sp>
      <p:sp>
        <p:nvSpPr>
          <p:cNvPr id="2051" name="Rectangle 3"/>
          <p:cNvSpPr>
            <a:spLocks noGrp="1" noChangeArrowheads="1"/>
          </p:cNvSpPr>
          <p:nvPr>
            <p:ph type="title"/>
          </p:nvPr>
        </p:nvSpPr>
        <p:spPr bwMode="auto">
          <a:xfrm>
            <a:off x="544513" y="366713"/>
            <a:ext cx="7051823" cy="1046064"/>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ctr" anchorCtr="0" compatLnSpc="1">
            <a:prstTxWarp prst="textNoShape">
              <a:avLst/>
            </a:prstTxWarp>
          </a:bodyPr>
          <a:lstStyle/>
          <a:p>
            <a:pPr lvl="0"/>
            <a:r>
              <a:rPr lang="ga-IE" smtClean="0">
                <a:sym typeface="Ubuntu Light" charset="0"/>
              </a:rPr>
              <a:t>Click to edit Master title style</a:t>
            </a:r>
            <a:endParaRPr lang="en-US" dirty="0">
              <a:sym typeface="Ubuntu Light" charset="0"/>
            </a:endParaRPr>
          </a:p>
        </p:txBody>
      </p:sp>
      <p:sp>
        <p:nvSpPr>
          <p:cNvPr id="2052" name="Text Box 4"/>
          <p:cNvSpPr txBox="1">
            <a:spLocks noGrp="1" noChangeArrowheads="1"/>
          </p:cNvSpPr>
          <p:nvPr>
            <p:ph type="sldNum" sz="quarter" idx="4"/>
          </p:nvPr>
        </p:nvSpPr>
        <p:spPr bwMode="auto">
          <a:xfrm>
            <a:off x="554038" y="6470814"/>
            <a:ext cx="3498781" cy="187325"/>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dirty="0" smtClean="0">
                <a:solidFill>
                  <a:srgbClr val="2E3333"/>
                </a:solidFill>
              </a:rPr>
              <a:t> /  </a:t>
            </a:r>
            <a:r>
              <a:rPr lang="en-US" dirty="0" smtClean="0">
                <a:solidFill>
                  <a:srgbClr val="2E3333"/>
                </a:solidFill>
                <a:latin typeface="Ubuntu"/>
                <a:cs typeface="Ubuntu"/>
              </a:rPr>
              <a:t>Special Olympics</a:t>
            </a:r>
            <a:endParaRPr lang="en-US" dirty="0">
              <a:solidFill>
                <a:srgbClr val="2E3333"/>
              </a:solidFill>
              <a:latin typeface="Ubuntu"/>
              <a:cs typeface="Ubuntu"/>
            </a:endParaRP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hf hdr="0" ft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hyperlink" Target="http://www.specialolympicswisconsin.org/athlete-medical-info/" TargetMode="Externa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r>
              <a:rPr lang="en-US" sz="5400" dirty="0" smtClean="0"/>
              <a:t>Athlete Medical Records</a:t>
            </a:r>
            <a:endParaRPr lang="en-US" sz="5400" dirty="0"/>
          </a:p>
        </p:txBody>
      </p:sp>
      <p:sp>
        <p:nvSpPr>
          <p:cNvPr id="9" name="Subtitle 8"/>
          <p:cNvSpPr>
            <a:spLocks noGrp="1"/>
          </p:cNvSpPr>
          <p:nvPr>
            <p:ph type="subTitle" idx="1"/>
          </p:nvPr>
        </p:nvSpPr>
        <p:spPr>
          <a:xfrm>
            <a:off x="685354" y="3170863"/>
            <a:ext cx="5543510" cy="1696942"/>
          </a:xfrm>
        </p:spPr>
        <p:txBody>
          <a:bodyPr/>
          <a:lstStyle/>
          <a:p>
            <a:r>
              <a:rPr lang="en-US" dirty="0" smtClean="0"/>
              <a:t>Program Year 2019-2020</a:t>
            </a:r>
            <a:endParaRPr lang="en-US" dirty="0"/>
          </a:p>
        </p:txBody>
      </p:sp>
      <p:sp>
        <p:nvSpPr>
          <p:cNvPr id="10" name="Slide Number Placeholder 9"/>
          <p:cNvSpPr>
            <a:spLocks noGrp="1"/>
          </p:cNvSpPr>
          <p:nvPr>
            <p:ph type="sldNum" sz="quarter" idx="10"/>
          </p:nvPr>
        </p:nvSpPr>
        <p:spPr/>
        <p:txBody>
          <a:bodyPr/>
          <a:lstStyle/>
          <a:p>
            <a:fld id="{F4B88F72-1EA4-FE40-A5CA-BD0111E6622B}" type="slidenum">
              <a:rPr lang="en-US" smtClean="0"/>
              <a:pPr/>
              <a:t>1</a:t>
            </a:fld>
            <a:endParaRPr lang="en-US" dirty="0">
              <a:latin typeface="Ubuntu"/>
              <a:cs typeface="Ubuntu"/>
            </a:endParaRPr>
          </a:p>
        </p:txBody>
      </p:sp>
    </p:spTree>
    <p:extLst>
      <p:ext uri="{BB962C8B-B14F-4D97-AF65-F5344CB8AC3E}">
        <p14:creationId xmlns:p14="http://schemas.microsoft.com/office/powerpoint/2010/main" val="294045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Athlete Release Form</a:t>
            </a:r>
            <a:endParaRPr lang="en-US" i="1" dirty="0"/>
          </a:p>
        </p:txBody>
      </p:sp>
      <p:sp>
        <p:nvSpPr>
          <p:cNvPr id="3" name="Content Placeholder 2"/>
          <p:cNvSpPr>
            <a:spLocks noGrp="1"/>
          </p:cNvSpPr>
          <p:nvPr>
            <p:ph idx="1"/>
          </p:nvPr>
        </p:nvSpPr>
        <p:spPr>
          <a:xfrm>
            <a:off x="554038" y="2029098"/>
            <a:ext cx="7214824" cy="4289652"/>
          </a:xfrm>
        </p:spPr>
        <p:txBody>
          <a:bodyPr/>
          <a:lstStyle/>
          <a:p>
            <a:pPr marL="342900" indent="-342900">
              <a:buFont typeface="Arial" panose="020B0604020202020204" pitchFamily="34" charset="0"/>
              <a:buChar char="•"/>
            </a:pPr>
            <a:r>
              <a:rPr lang="en-US" sz="2400" dirty="0" smtClean="0"/>
              <a:t>Returning athletes MUST complete and send in the current </a:t>
            </a:r>
            <a:r>
              <a:rPr lang="en-US" sz="2400" i="1" dirty="0" smtClean="0"/>
              <a:t>Athlete Release Form </a:t>
            </a:r>
            <a:r>
              <a:rPr lang="en-US" sz="2400" dirty="0" smtClean="0"/>
              <a:t>when renewing their information.</a:t>
            </a:r>
          </a:p>
          <a:p>
            <a:pPr marL="342900" indent="-342900">
              <a:buFont typeface="Arial" panose="020B0604020202020204" pitchFamily="34" charset="0"/>
              <a:buChar char="•"/>
            </a:pPr>
            <a:r>
              <a:rPr lang="en-US" sz="2400" dirty="0" smtClean="0"/>
              <a:t>The </a:t>
            </a:r>
            <a:r>
              <a:rPr lang="en-US" sz="2400" i="1" dirty="0"/>
              <a:t>Athlete Release Form</a:t>
            </a:r>
            <a:r>
              <a:rPr lang="en-US" sz="2400" dirty="0" smtClean="0"/>
              <a:t> now needs to be completed each time an athlete renews their paperwork if they do not have the most current version of the form on file.  (If unsure, just have them sign a new form)</a:t>
            </a:r>
            <a:endParaRPr lang="en-US" sz="2400"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10</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3351562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t>Athlete Release Form </a:t>
            </a:r>
            <a:r>
              <a:rPr lang="en-US" sz="3200" dirty="0" smtClean="0"/>
              <a:t>Errors</a:t>
            </a:r>
            <a:endParaRPr lang="en-US" sz="3200" dirty="0"/>
          </a:p>
        </p:txBody>
      </p:sp>
      <p:sp>
        <p:nvSpPr>
          <p:cNvPr id="3" name="Content Placeholder 2"/>
          <p:cNvSpPr>
            <a:spLocks noGrp="1"/>
          </p:cNvSpPr>
          <p:nvPr>
            <p:ph idx="1"/>
          </p:nvPr>
        </p:nvSpPr>
        <p:spPr>
          <a:xfrm>
            <a:off x="554038" y="2133600"/>
            <a:ext cx="7518808" cy="4167732"/>
          </a:xfrm>
        </p:spPr>
        <p:txBody>
          <a:bodyPr/>
          <a:lstStyle/>
          <a:p>
            <a:r>
              <a:rPr lang="en-US" sz="2400" i="1" dirty="0" smtClean="0"/>
              <a:t>Athlete Release </a:t>
            </a:r>
            <a:r>
              <a:rPr lang="en-US" sz="2400" i="1" dirty="0"/>
              <a:t>Forms </a:t>
            </a:r>
            <a:r>
              <a:rPr lang="en-US" sz="2400" dirty="0"/>
              <a:t>will not be processed if:</a:t>
            </a:r>
          </a:p>
          <a:p>
            <a:pPr marL="342900" indent="-342900">
              <a:buFont typeface="Arial" panose="020B0604020202020204" pitchFamily="34" charset="0"/>
              <a:buChar char="•"/>
            </a:pPr>
            <a:r>
              <a:rPr lang="en-US" sz="2400" dirty="0"/>
              <a:t>Any section is crossed </a:t>
            </a:r>
            <a:r>
              <a:rPr lang="en-US" sz="2400" dirty="0" smtClean="0"/>
              <a:t>out/altered.</a:t>
            </a:r>
            <a:endParaRPr lang="en-US" sz="2400" dirty="0"/>
          </a:p>
          <a:p>
            <a:pPr marL="342900" indent="-342900">
              <a:buFont typeface="Arial" panose="020B0604020202020204" pitchFamily="34" charset="0"/>
              <a:buChar char="•"/>
            </a:pPr>
            <a:r>
              <a:rPr lang="en-US" sz="2400" dirty="0"/>
              <a:t>There is no </a:t>
            </a:r>
            <a:r>
              <a:rPr lang="en-US" sz="2400" dirty="0" smtClean="0"/>
              <a:t>medical form on file.</a:t>
            </a:r>
          </a:p>
          <a:p>
            <a:pPr marL="342900" indent="-342900">
              <a:buFont typeface="Arial" panose="020B0604020202020204" pitchFamily="34" charset="0"/>
              <a:buChar char="•"/>
            </a:pPr>
            <a:r>
              <a:rPr lang="en-US" sz="2400" dirty="0" smtClean="0"/>
              <a:t>The </a:t>
            </a:r>
            <a:r>
              <a:rPr lang="en-US" sz="2400" dirty="0"/>
              <a:t>adult athlete’s signature is missing if they are their own </a:t>
            </a:r>
            <a:r>
              <a:rPr lang="en-US" sz="2400" dirty="0" smtClean="0"/>
              <a:t>guardian.</a:t>
            </a:r>
            <a:endParaRPr lang="en-US" sz="2400" dirty="0"/>
          </a:p>
          <a:p>
            <a:pPr marL="342900" indent="-342900">
              <a:buFont typeface="Arial" panose="020B0604020202020204" pitchFamily="34" charset="0"/>
              <a:buChar char="•"/>
            </a:pPr>
            <a:r>
              <a:rPr lang="en-US" sz="2400" dirty="0"/>
              <a:t>The signature of the parent/guardian is missing if the athlete is a minor/not their own </a:t>
            </a:r>
            <a:r>
              <a:rPr lang="en-US" sz="2400" dirty="0" smtClean="0"/>
              <a:t>guardian.</a:t>
            </a:r>
            <a:endParaRPr lang="en-US" sz="2400"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11</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1130871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Athlete Likeness Release for Sponsors</a:t>
            </a:r>
            <a:endParaRPr lang="en-US" dirty="0"/>
          </a:p>
        </p:txBody>
      </p:sp>
      <p:sp>
        <p:nvSpPr>
          <p:cNvPr id="3" name="Content Placeholder 2"/>
          <p:cNvSpPr>
            <a:spLocks noGrp="1"/>
          </p:cNvSpPr>
          <p:nvPr>
            <p:ph idx="1"/>
          </p:nvPr>
        </p:nvSpPr>
        <p:spPr>
          <a:xfrm>
            <a:off x="394387" y="2100426"/>
            <a:ext cx="7912100" cy="4464050"/>
          </a:xfrm>
        </p:spPr>
        <p:txBody>
          <a:bodyPr/>
          <a:lstStyle/>
          <a:p>
            <a:pPr marL="342900" indent="-342900">
              <a:buFont typeface="Arial" panose="020B0604020202020204" pitchFamily="34" charset="0"/>
              <a:buChar char="•"/>
            </a:pPr>
            <a:r>
              <a:rPr lang="en-US" dirty="0"/>
              <a:t>This form gives athletes the option to allow our sponsors to use their </a:t>
            </a:r>
            <a:r>
              <a:rPr lang="en-US" dirty="0" smtClean="0"/>
              <a:t>likeness for their own promotional purposes/materials.</a:t>
            </a:r>
            <a:r>
              <a:rPr lang="en-US" dirty="0"/>
              <a:t> </a:t>
            </a:r>
            <a:endParaRPr lang="en-US" dirty="0" smtClean="0"/>
          </a:p>
          <a:p>
            <a:pPr marL="342900" indent="-342900">
              <a:buFont typeface="Arial" panose="020B0604020202020204" pitchFamily="34" charset="0"/>
              <a:buChar char="•"/>
            </a:pPr>
            <a:r>
              <a:rPr lang="en-US" dirty="0" smtClean="0"/>
              <a:t>This form is OPTIONAL.</a:t>
            </a:r>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12</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1993874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AAI Special Release Form</a:t>
            </a:r>
            <a:endParaRPr lang="en-US" i="1" dirty="0"/>
          </a:p>
        </p:txBody>
      </p:sp>
      <p:sp>
        <p:nvSpPr>
          <p:cNvPr id="3" name="Content Placeholder 2"/>
          <p:cNvSpPr>
            <a:spLocks noGrp="1"/>
          </p:cNvSpPr>
          <p:nvPr>
            <p:ph idx="1"/>
          </p:nvPr>
        </p:nvSpPr>
        <p:spPr>
          <a:xfrm>
            <a:off x="544513" y="1872344"/>
            <a:ext cx="7685087" cy="4333194"/>
          </a:xfrm>
        </p:spPr>
        <p:txBody>
          <a:bodyPr/>
          <a:lstStyle/>
          <a:p>
            <a:pPr marL="342900" indent="-342900">
              <a:buFont typeface="Arial" panose="020B0604020202020204" pitchFamily="34" charset="0"/>
              <a:buChar char="•"/>
            </a:pPr>
            <a:r>
              <a:rPr lang="en-US" sz="2400" dirty="0" smtClean="0"/>
              <a:t>This form should be completed if </a:t>
            </a:r>
            <a:r>
              <a:rPr lang="en-US" sz="2400" dirty="0"/>
              <a:t>symptoms of spinal cord compression or </a:t>
            </a:r>
            <a:r>
              <a:rPr lang="en-US" sz="2400" dirty="0" err="1"/>
              <a:t>Atlanto</a:t>
            </a:r>
            <a:r>
              <a:rPr lang="en-US" sz="2400" dirty="0"/>
              <a:t>-axial instability a</a:t>
            </a:r>
            <a:r>
              <a:rPr lang="en-US" sz="2400" dirty="0" smtClean="0"/>
              <a:t>re noted in the Physical Exam section of the </a:t>
            </a:r>
            <a:r>
              <a:rPr lang="en-US" sz="2400" i="1" dirty="0" smtClean="0"/>
              <a:t>Athlete Medical Form </a:t>
            </a:r>
            <a:r>
              <a:rPr lang="en-US" sz="2400" dirty="0" smtClean="0"/>
              <a:t>and </a:t>
            </a:r>
            <a:r>
              <a:rPr lang="en-US" sz="2400" dirty="0"/>
              <a:t>a </a:t>
            </a:r>
            <a:r>
              <a:rPr lang="en-US" sz="2400" dirty="0" smtClean="0"/>
              <a:t>medical professional has provided an additional neurological </a:t>
            </a:r>
            <a:r>
              <a:rPr lang="en-US" sz="2400" dirty="0"/>
              <a:t>evaluation. </a:t>
            </a:r>
            <a:endParaRPr lang="en-US" sz="2400" dirty="0" smtClean="0"/>
          </a:p>
          <a:p>
            <a:pPr marL="342900" indent="-342900">
              <a:buFont typeface="Arial" panose="020B0604020202020204" pitchFamily="34" charset="0"/>
              <a:buChar char="•"/>
            </a:pPr>
            <a:r>
              <a:rPr lang="en-US" sz="2400" dirty="0"/>
              <a:t>If an athlete is restricted from participation </a:t>
            </a:r>
            <a:r>
              <a:rPr lang="en-US" sz="2400" dirty="0" smtClean="0"/>
              <a:t>due to symptoms of spinal cord compression or </a:t>
            </a:r>
            <a:r>
              <a:rPr lang="en-US" sz="2400" dirty="0" err="1" smtClean="0"/>
              <a:t>Atlanto</a:t>
            </a:r>
            <a:r>
              <a:rPr lang="en-US" sz="2400" dirty="0" smtClean="0"/>
              <a:t>-axial instability, </a:t>
            </a:r>
            <a:r>
              <a:rPr lang="en-US" sz="2400" dirty="0"/>
              <a:t>they must </a:t>
            </a:r>
            <a:r>
              <a:rPr lang="en-US" sz="2400" dirty="0" smtClean="0"/>
              <a:t>submit </a:t>
            </a:r>
            <a:r>
              <a:rPr lang="en-US" sz="2400" dirty="0"/>
              <a:t>the </a:t>
            </a:r>
            <a:r>
              <a:rPr lang="en-US" sz="2400" i="1" dirty="0" smtClean="0"/>
              <a:t>AAI Special Release Form </a:t>
            </a:r>
            <a:r>
              <a:rPr lang="en-US" sz="2400" dirty="0"/>
              <a:t>one week </a:t>
            </a:r>
            <a:r>
              <a:rPr lang="en-US" sz="2400" dirty="0" smtClean="0"/>
              <a:t>following </a:t>
            </a:r>
            <a:r>
              <a:rPr lang="en-US" sz="2400" dirty="0"/>
              <a:t>the event entry </a:t>
            </a:r>
            <a:r>
              <a:rPr lang="en-US" sz="2400" dirty="0" smtClean="0"/>
              <a:t>deadline to be eligible for competition.</a:t>
            </a:r>
            <a:endParaRPr lang="en-US" sz="2400"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13</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3246099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The </a:t>
            </a:r>
            <a:r>
              <a:rPr lang="en-US" sz="3200" i="1" dirty="0" smtClean="0"/>
              <a:t>Emergency Medical Care Refusal Form</a:t>
            </a:r>
            <a:endParaRPr lang="en-US" sz="3200" i="1" dirty="0"/>
          </a:p>
        </p:txBody>
      </p:sp>
      <p:sp>
        <p:nvSpPr>
          <p:cNvPr id="3" name="Content Placeholder 2"/>
          <p:cNvSpPr>
            <a:spLocks noGrp="1"/>
          </p:cNvSpPr>
          <p:nvPr>
            <p:ph idx="1"/>
          </p:nvPr>
        </p:nvSpPr>
        <p:spPr>
          <a:xfrm>
            <a:off x="544513" y="1854700"/>
            <a:ext cx="7912100" cy="4464050"/>
          </a:xfrm>
        </p:spPr>
        <p:txBody>
          <a:bodyPr/>
          <a:lstStyle/>
          <a:p>
            <a:pPr marL="342900" indent="-342900">
              <a:buFont typeface="Arial" panose="020B0604020202020204" pitchFamily="34" charset="0"/>
              <a:buChar char="•"/>
            </a:pPr>
            <a:r>
              <a:rPr lang="en-US" dirty="0" smtClean="0"/>
              <a:t>If refusal for emergency medical care and/or blood transfusions is noted on the </a:t>
            </a:r>
            <a:r>
              <a:rPr lang="en-US" i="1" dirty="0" smtClean="0"/>
              <a:t>Athlete Release Form</a:t>
            </a:r>
            <a:r>
              <a:rPr lang="en-US" dirty="0" smtClean="0"/>
              <a:t>, then the athlete will be restricted from all practices and competitions until the </a:t>
            </a:r>
            <a:r>
              <a:rPr lang="en-US" i="1" dirty="0" smtClean="0"/>
              <a:t>Emergency Medical Care Refusal (EMCR) Form </a:t>
            </a:r>
            <a:r>
              <a:rPr lang="en-US" dirty="0" smtClean="0"/>
              <a:t>or a new, unaltered </a:t>
            </a:r>
            <a:r>
              <a:rPr lang="en-US" i="1" dirty="0" smtClean="0"/>
              <a:t>Athlete Release Form </a:t>
            </a:r>
            <a:r>
              <a:rPr lang="en-US" dirty="0" smtClean="0"/>
              <a:t>is received by the State Office.</a:t>
            </a:r>
          </a:p>
          <a:p>
            <a:pPr marL="342900" indent="-342900">
              <a:buFont typeface="Arial" panose="020B0604020202020204" pitchFamily="34" charset="0"/>
              <a:buChar char="•"/>
            </a:pPr>
            <a:r>
              <a:rPr lang="en-US" dirty="0" smtClean="0"/>
              <a:t>ALL guidelines on the </a:t>
            </a:r>
            <a:r>
              <a:rPr lang="en-US" i="1" dirty="0" smtClean="0"/>
              <a:t>EMCR Form </a:t>
            </a:r>
            <a:r>
              <a:rPr lang="en-US" dirty="0" smtClean="0"/>
              <a:t>must be followed.  Please ensure the athlete and/or their parent/guardians are aware of the guidelines if they submit an </a:t>
            </a:r>
            <a:r>
              <a:rPr lang="en-US" i="1" dirty="0" smtClean="0"/>
              <a:t>EMCR Form</a:t>
            </a:r>
            <a:r>
              <a:rPr lang="en-US" dirty="0" smtClean="0"/>
              <a:t>. </a:t>
            </a:r>
          </a:p>
        </p:txBody>
      </p:sp>
      <p:sp>
        <p:nvSpPr>
          <p:cNvPr id="4" name="Slide Number Placeholder 3"/>
          <p:cNvSpPr>
            <a:spLocks noGrp="1"/>
          </p:cNvSpPr>
          <p:nvPr>
            <p:ph type="sldNum" sz="quarter" idx="10"/>
          </p:nvPr>
        </p:nvSpPr>
        <p:spPr/>
        <p:txBody>
          <a:bodyPr/>
          <a:lstStyle/>
          <a:p>
            <a:fld id="{F4B88F72-1EA4-FE40-A5CA-BD0111E6622B}" type="slidenum">
              <a:rPr lang="en-US" smtClean="0"/>
              <a:pPr/>
              <a:t>14</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999535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the </a:t>
            </a:r>
            <a:r>
              <a:rPr lang="en-US" i="1" dirty="0" smtClean="0"/>
              <a:t>EMCR Form</a:t>
            </a:r>
            <a:endParaRPr lang="en-US" i="1" dirty="0"/>
          </a:p>
        </p:txBody>
      </p:sp>
      <p:sp>
        <p:nvSpPr>
          <p:cNvPr id="3" name="Content Placeholder 2"/>
          <p:cNvSpPr>
            <a:spLocks noGrp="1"/>
          </p:cNvSpPr>
          <p:nvPr>
            <p:ph idx="1"/>
          </p:nvPr>
        </p:nvSpPr>
        <p:spPr>
          <a:xfrm>
            <a:off x="544513" y="1976846"/>
            <a:ext cx="7624127" cy="4228691"/>
          </a:xfrm>
        </p:spPr>
        <p:txBody>
          <a:bodyPr/>
          <a:lstStyle/>
          <a:p>
            <a:pPr marL="342900" indent="-342900">
              <a:buFont typeface="Arial" panose="020B0604020202020204" pitchFamily="34" charset="0"/>
              <a:buChar char="•"/>
            </a:pPr>
            <a:r>
              <a:rPr lang="en-US" dirty="0" smtClean="0"/>
              <a:t>If an athlete is restricted from participation in an event due to a lack of the </a:t>
            </a:r>
            <a:r>
              <a:rPr lang="en-US" i="1" dirty="0" smtClean="0"/>
              <a:t>EMCR Form </a:t>
            </a:r>
            <a:r>
              <a:rPr lang="en-US" dirty="0" smtClean="0"/>
              <a:t>on file, they must either submit the form or a new unaltered </a:t>
            </a:r>
            <a:r>
              <a:rPr lang="en-US" i="1" dirty="0" smtClean="0"/>
              <a:t>Athlete Release Form </a:t>
            </a:r>
            <a:r>
              <a:rPr lang="en-US" dirty="0" smtClean="0"/>
              <a:t>one week following the event entry deadline to be eligible for competition.</a:t>
            </a:r>
          </a:p>
          <a:p>
            <a:pPr marL="342900" indent="-342900">
              <a:buFont typeface="Arial" panose="020B0604020202020204" pitchFamily="34" charset="0"/>
              <a:buChar char="•"/>
            </a:pPr>
            <a:r>
              <a:rPr lang="en-US" dirty="0" smtClean="0"/>
              <a:t>Wisconsin </a:t>
            </a:r>
            <a:r>
              <a:rPr lang="en-US" dirty="0"/>
              <a:t>law only allows refusal of emergency medical care in a life threatening situation if a DNR or Advanced Directive is presented. </a:t>
            </a:r>
            <a:r>
              <a:rPr lang="en-US" dirty="0" smtClean="0"/>
              <a:t> </a:t>
            </a:r>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15</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4036598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Deadline Dates</a:t>
            </a:r>
            <a:endParaRPr lang="en-US" dirty="0"/>
          </a:p>
        </p:txBody>
      </p:sp>
      <p:sp>
        <p:nvSpPr>
          <p:cNvPr id="3" name="Content Placeholder 2"/>
          <p:cNvSpPr>
            <a:spLocks noGrp="1"/>
          </p:cNvSpPr>
          <p:nvPr>
            <p:ph idx="1"/>
          </p:nvPr>
        </p:nvSpPr>
        <p:spPr>
          <a:xfrm>
            <a:off x="554037" y="1628503"/>
            <a:ext cx="7902575" cy="4577035"/>
          </a:xfrm>
        </p:spPr>
        <p:txBody>
          <a:bodyPr/>
          <a:lstStyle/>
          <a:p>
            <a:pPr marL="342900" indent="-342900">
              <a:buFont typeface="Arial" panose="020B0604020202020204" pitchFamily="34" charset="0"/>
              <a:buChar char="•"/>
            </a:pPr>
            <a:r>
              <a:rPr lang="en-US" sz="2200" dirty="0"/>
              <a:t>February 1 (Indoor Sports Season) – Basketball &amp; Gymnastics</a:t>
            </a:r>
          </a:p>
          <a:p>
            <a:pPr marL="342900" indent="-342900">
              <a:buFont typeface="Arial" panose="020B0604020202020204" pitchFamily="34" charset="0"/>
              <a:buChar char="•"/>
            </a:pPr>
            <a:r>
              <a:rPr lang="en-US" sz="2200" dirty="0"/>
              <a:t>April 1 (Summer Games Season) – </a:t>
            </a:r>
            <a:r>
              <a:rPr lang="en-US" sz="2200" dirty="0" smtClean="0"/>
              <a:t>Athletics</a:t>
            </a:r>
            <a:r>
              <a:rPr lang="en-US" sz="2200" dirty="0"/>
              <a:t>, </a:t>
            </a:r>
            <a:r>
              <a:rPr lang="en-US" sz="2200" dirty="0" smtClean="0"/>
              <a:t>Powerlifting, Soccer &amp; Swimming </a:t>
            </a:r>
          </a:p>
          <a:p>
            <a:pPr marL="342900" indent="-342900">
              <a:buFont typeface="Arial" panose="020B0604020202020204" pitchFamily="34" charset="0"/>
              <a:buChar char="•"/>
            </a:pPr>
            <a:r>
              <a:rPr lang="en-US" sz="2200" dirty="0" smtClean="0"/>
              <a:t>June </a:t>
            </a:r>
            <a:r>
              <a:rPr lang="en-US" sz="2200" dirty="0"/>
              <a:t>1 (Outdoor Sports Season) – Softball/</a:t>
            </a:r>
            <a:r>
              <a:rPr lang="en-US" sz="2200" dirty="0" err="1"/>
              <a:t>Teeball</a:t>
            </a:r>
            <a:r>
              <a:rPr lang="en-US" sz="2200" dirty="0"/>
              <a:t>, Tennis, Golf &amp; Bocce</a:t>
            </a:r>
          </a:p>
          <a:p>
            <a:pPr marL="342900" indent="-342900">
              <a:buFont typeface="Arial" panose="020B0604020202020204" pitchFamily="34" charset="0"/>
              <a:buChar char="•"/>
            </a:pPr>
            <a:r>
              <a:rPr lang="en-US" sz="2200" dirty="0"/>
              <a:t>September 15 – Flag Football</a:t>
            </a:r>
          </a:p>
          <a:p>
            <a:pPr marL="342900" indent="-342900">
              <a:buFont typeface="Arial" panose="020B0604020202020204" pitchFamily="34" charset="0"/>
              <a:buChar char="•"/>
            </a:pPr>
            <a:r>
              <a:rPr lang="en-US" sz="2200" dirty="0"/>
              <a:t>October 1 (Fall Sports Season) – Bowling &amp; Volleyball</a:t>
            </a:r>
          </a:p>
          <a:p>
            <a:pPr marL="342900" indent="-342900">
              <a:buFont typeface="Arial" panose="020B0604020202020204" pitchFamily="34" charset="0"/>
              <a:buChar char="•"/>
            </a:pPr>
            <a:r>
              <a:rPr lang="en-US" sz="2200" dirty="0"/>
              <a:t>December 1 (Winter Games Season)– Alpine Skiing, Cross Country Skiing, </a:t>
            </a:r>
            <a:r>
              <a:rPr lang="en-US" sz="2200" dirty="0" smtClean="0"/>
              <a:t>Snowshoeing, Snowboarding, Unified Basketball</a:t>
            </a:r>
            <a:endParaRPr lang="en-US" sz="2200"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16</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3713067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Missing Medical Deadlines </a:t>
            </a:r>
            <a:br>
              <a:rPr lang="en-US" dirty="0" smtClean="0"/>
            </a:br>
            <a:r>
              <a:rPr lang="en-US" dirty="0" smtClean="0"/>
              <a:t>– New Athletes</a:t>
            </a:r>
            <a:endParaRPr lang="en-US" dirty="0"/>
          </a:p>
        </p:txBody>
      </p:sp>
      <p:sp>
        <p:nvSpPr>
          <p:cNvPr id="3" name="Content Placeholder 2"/>
          <p:cNvSpPr>
            <a:spLocks noGrp="1"/>
          </p:cNvSpPr>
          <p:nvPr>
            <p:ph idx="1"/>
          </p:nvPr>
        </p:nvSpPr>
        <p:spPr>
          <a:xfrm>
            <a:off x="544513" y="2037806"/>
            <a:ext cx="7136447" cy="4167732"/>
          </a:xfrm>
        </p:spPr>
        <p:txBody>
          <a:bodyPr/>
          <a:lstStyle/>
          <a:p>
            <a:r>
              <a:rPr lang="en-US" dirty="0" smtClean="0"/>
              <a:t>Once </a:t>
            </a:r>
            <a:r>
              <a:rPr lang="en-US" dirty="0"/>
              <a:t>the medical and r</a:t>
            </a:r>
            <a:r>
              <a:rPr lang="en-US" dirty="0" smtClean="0"/>
              <a:t>elease </a:t>
            </a:r>
            <a:r>
              <a:rPr lang="en-US" dirty="0"/>
              <a:t>forms are received by </a:t>
            </a:r>
            <a:r>
              <a:rPr lang="en-US" dirty="0" smtClean="0"/>
              <a:t>the State </a:t>
            </a:r>
            <a:r>
              <a:rPr lang="en-US" dirty="0"/>
              <a:t>O</a:t>
            </a:r>
            <a:r>
              <a:rPr lang="en-US" dirty="0" smtClean="0"/>
              <a:t>ffice for new athletes they may </a:t>
            </a:r>
            <a:r>
              <a:rPr lang="en-US" dirty="0"/>
              <a:t>practice for the rest of that sports season but cannot compete in any </a:t>
            </a:r>
            <a:r>
              <a:rPr lang="en-US" dirty="0" smtClean="0"/>
              <a:t>competitions </a:t>
            </a:r>
            <a:r>
              <a:rPr lang="en-US" dirty="0"/>
              <a:t>for that season.</a:t>
            </a:r>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17</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856459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Missing Medical Deadlines </a:t>
            </a:r>
            <a:br>
              <a:rPr lang="en-US" dirty="0" smtClean="0"/>
            </a:br>
            <a:r>
              <a:rPr lang="en-US" dirty="0" smtClean="0"/>
              <a:t>– Existing Athletes</a:t>
            </a:r>
            <a:endParaRPr lang="en-US" dirty="0"/>
          </a:p>
        </p:txBody>
      </p:sp>
      <p:sp>
        <p:nvSpPr>
          <p:cNvPr id="3" name="Content Placeholder 2"/>
          <p:cNvSpPr>
            <a:spLocks noGrp="1"/>
          </p:cNvSpPr>
          <p:nvPr>
            <p:ph idx="1"/>
          </p:nvPr>
        </p:nvSpPr>
        <p:spPr>
          <a:xfrm>
            <a:off x="544513" y="1846216"/>
            <a:ext cx="7415121" cy="4359321"/>
          </a:xfrm>
        </p:spPr>
        <p:txBody>
          <a:bodyPr/>
          <a:lstStyle/>
          <a:p>
            <a:pPr marL="342900" indent="-342900">
              <a:buFont typeface="Arial" panose="020B0604020202020204" pitchFamily="34" charset="0"/>
              <a:buChar char="•"/>
            </a:pPr>
            <a:r>
              <a:rPr lang="en-US" dirty="0" smtClean="0"/>
              <a:t>If the athlete’s </a:t>
            </a:r>
            <a:r>
              <a:rPr lang="en-US" dirty="0"/>
              <a:t>current medical expires after district/regional competition but prior to sectional </a:t>
            </a:r>
            <a:r>
              <a:rPr lang="en-US" dirty="0" smtClean="0"/>
              <a:t>competition, they may </a:t>
            </a:r>
            <a:r>
              <a:rPr lang="en-US" dirty="0"/>
              <a:t>compete in the district/regional event </a:t>
            </a:r>
            <a:r>
              <a:rPr lang="en-US" dirty="0" smtClean="0"/>
              <a:t>only.</a:t>
            </a:r>
            <a:endParaRPr lang="en-US" dirty="0"/>
          </a:p>
          <a:p>
            <a:pPr marL="342900" indent="-342900">
              <a:buFont typeface="Arial" panose="020B0604020202020204" pitchFamily="34" charset="0"/>
              <a:buChar char="•"/>
            </a:pPr>
            <a:r>
              <a:rPr lang="en-US" dirty="0"/>
              <a:t>If </a:t>
            </a:r>
            <a:r>
              <a:rPr lang="en-US" dirty="0" smtClean="0"/>
              <a:t>the athlete’s </a:t>
            </a:r>
            <a:r>
              <a:rPr lang="en-US" dirty="0"/>
              <a:t>current medical expires after sectional competition but prior to state </a:t>
            </a:r>
            <a:r>
              <a:rPr lang="en-US" dirty="0" smtClean="0"/>
              <a:t>competition, they may </a:t>
            </a:r>
            <a:r>
              <a:rPr lang="en-US" dirty="0"/>
              <a:t>compete in both district/regional and sectional events but CANNOT ADVANCE TO STATE.</a:t>
            </a:r>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18</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2165525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Athlete Rosters</a:t>
            </a:r>
            <a:endParaRPr lang="en-US" dirty="0"/>
          </a:p>
        </p:txBody>
      </p:sp>
      <p:sp>
        <p:nvSpPr>
          <p:cNvPr id="3" name="Content Placeholder 2"/>
          <p:cNvSpPr>
            <a:spLocks noGrp="1"/>
          </p:cNvSpPr>
          <p:nvPr>
            <p:ph idx="1"/>
          </p:nvPr>
        </p:nvSpPr>
        <p:spPr>
          <a:xfrm>
            <a:off x="544513" y="1898468"/>
            <a:ext cx="7737338" cy="4307069"/>
          </a:xfrm>
        </p:spPr>
        <p:txBody>
          <a:bodyPr/>
          <a:lstStyle/>
          <a:p>
            <a:pPr marL="342900" indent="-342900">
              <a:buFont typeface="Arial" panose="020B0604020202020204" pitchFamily="34" charset="0"/>
              <a:buChar char="•"/>
            </a:pPr>
            <a:r>
              <a:rPr lang="en-US" sz="2400" dirty="0" smtClean="0"/>
              <a:t>Updated </a:t>
            </a:r>
            <a:r>
              <a:rPr lang="en-US" sz="2400" dirty="0"/>
              <a:t>rosters are </a:t>
            </a:r>
            <a:r>
              <a:rPr lang="en-US" sz="2400" dirty="0" smtClean="0"/>
              <a:t>emailed </a:t>
            </a:r>
            <a:r>
              <a:rPr lang="en-US" sz="2400" dirty="0"/>
              <a:t>to agencies every </a:t>
            </a:r>
            <a:r>
              <a:rPr lang="en-US" sz="2400" dirty="0" smtClean="0"/>
              <a:t>week.   Paper copies are mailed </a:t>
            </a:r>
            <a:r>
              <a:rPr lang="en-US" sz="2400" dirty="0"/>
              <a:t>6 weeks prior to </a:t>
            </a:r>
            <a:r>
              <a:rPr lang="en-US" sz="2400" dirty="0" smtClean="0"/>
              <a:t>the upcoming </a:t>
            </a:r>
            <a:r>
              <a:rPr lang="en-US" sz="2400" dirty="0"/>
              <a:t>season’s medical deadline. </a:t>
            </a:r>
          </a:p>
          <a:p>
            <a:pPr marL="342900" indent="-342900">
              <a:buFont typeface="Arial" panose="020B0604020202020204" pitchFamily="34" charset="0"/>
              <a:buChar char="•"/>
            </a:pPr>
            <a:r>
              <a:rPr lang="en-US" sz="2400" dirty="0"/>
              <a:t>A </a:t>
            </a:r>
            <a:r>
              <a:rPr lang="en-US" sz="2400" dirty="0" smtClean="0"/>
              <a:t>smaller roster </a:t>
            </a:r>
            <a:r>
              <a:rPr lang="en-US" sz="2400" dirty="0"/>
              <a:t>listing every </a:t>
            </a:r>
            <a:r>
              <a:rPr lang="en-US" sz="2400" dirty="0" smtClean="0"/>
              <a:t>current athlete </a:t>
            </a:r>
            <a:r>
              <a:rPr lang="en-US" sz="2400" dirty="0"/>
              <a:t>whose medical will expire prior to the last day of the last competition in the upcoming sports season is </a:t>
            </a:r>
            <a:r>
              <a:rPr lang="en-US" sz="2400" dirty="0" smtClean="0"/>
              <a:t>both emailed and mailed </a:t>
            </a:r>
            <a:r>
              <a:rPr lang="en-US" sz="2400" dirty="0"/>
              <a:t>6 weeks prior to that season’s medical deadline. </a:t>
            </a:r>
          </a:p>
          <a:p>
            <a:pPr marL="342900" indent="-342900">
              <a:buFont typeface="Arial" panose="020B0604020202020204" pitchFamily="34" charset="0"/>
              <a:buChar char="•"/>
            </a:pPr>
            <a:endParaRPr lang="en-US" sz="2400"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19</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2211051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for 2019-2020	</a:t>
            </a:r>
            <a:endParaRPr lang="en-US" dirty="0"/>
          </a:p>
        </p:txBody>
      </p:sp>
      <p:sp>
        <p:nvSpPr>
          <p:cNvPr id="3" name="Content Placeholder 2"/>
          <p:cNvSpPr>
            <a:spLocks noGrp="1"/>
          </p:cNvSpPr>
          <p:nvPr>
            <p:ph idx="1"/>
          </p:nvPr>
        </p:nvSpPr>
        <p:spPr>
          <a:xfrm>
            <a:off x="544514" y="1785257"/>
            <a:ext cx="7458664" cy="4685557"/>
          </a:xfrm>
        </p:spPr>
        <p:txBody>
          <a:bodyPr/>
          <a:lstStyle/>
          <a:p>
            <a:pPr marL="342900" indent="-342900">
              <a:buFont typeface="Arial" panose="020B0604020202020204" pitchFamily="34" charset="0"/>
              <a:buChar char="•"/>
            </a:pPr>
            <a:r>
              <a:rPr lang="en-US" sz="2200" dirty="0" smtClean="0"/>
              <a:t>The </a:t>
            </a:r>
            <a:r>
              <a:rPr lang="en-US" sz="2200" i="1" dirty="0" smtClean="0"/>
              <a:t>Athlete Release Form </a:t>
            </a:r>
            <a:r>
              <a:rPr lang="en-US" sz="2200" dirty="0" smtClean="0"/>
              <a:t>and </a:t>
            </a:r>
            <a:r>
              <a:rPr lang="en-US" sz="2200" i="1" dirty="0" smtClean="0"/>
              <a:t>Athlete Registration Form </a:t>
            </a:r>
            <a:r>
              <a:rPr lang="en-US" sz="2200" dirty="0" smtClean="0"/>
              <a:t>have been revised by Special Olympics, Inc.  Please use the October 2018 version when possible</a:t>
            </a:r>
            <a:r>
              <a:rPr lang="en-US" sz="2200" dirty="0" smtClean="0"/>
              <a:t>.</a:t>
            </a:r>
            <a:endParaRPr lang="en-US" sz="2200" dirty="0" smtClean="0"/>
          </a:p>
          <a:p>
            <a:pPr marL="342900" indent="-342900">
              <a:buFont typeface="Arial" panose="020B0604020202020204" pitchFamily="34" charset="0"/>
              <a:buChar char="•"/>
            </a:pPr>
            <a:r>
              <a:rPr lang="en-US" sz="2200" dirty="0" smtClean="0"/>
              <a:t>A concussion policy has been added to the Athlete Paperwork packet – this is for informational purposes and nothing needs to be signed.  The athlete/parent/guardian may keep it for their records.</a:t>
            </a:r>
          </a:p>
        </p:txBody>
      </p:sp>
      <p:sp>
        <p:nvSpPr>
          <p:cNvPr id="4" name="Slide Number Placeholder 3"/>
          <p:cNvSpPr>
            <a:spLocks noGrp="1"/>
          </p:cNvSpPr>
          <p:nvPr>
            <p:ph type="sldNum" sz="quarter" idx="10"/>
          </p:nvPr>
        </p:nvSpPr>
        <p:spPr/>
        <p:txBody>
          <a:bodyPr/>
          <a:lstStyle/>
          <a:p>
            <a:fld id="{F4B88F72-1EA4-FE40-A5CA-BD0111E6622B}" type="slidenum">
              <a:rPr lang="en-US" smtClean="0"/>
              <a:pPr/>
              <a:t>2</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4179911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Reminders…</a:t>
            </a:r>
            <a:endParaRPr lang="en-US" dirty="0"/>
          </a:p>
        </p:txBody>
      </p:sp>
      <p:sp>
        <p:nvSpPr>
          <p:cNvPr id="3" name="Content Placeholder 2"/>
          <p:cNvSpPr>
            <a:spLocks noGrp="1"/>
          </p:cNvSpPr>
          <p:nvPr>
            <p:ph idx="1"/>
          </p:nvPr>
        </p:nvSpPr>
        <p:spPr>
          <a:xfrm>
            <a:off x="544513" y="1881050"/>
            <a:ext cx="7912100" cy="4324487"/>
          </a:xfrm>
        </p:spPr>
        <p:txBody>
          <a:bodyPr/>
          <a:lstStyle/>
          <a:p>
            <a:pPr marL="342900" indent="-342900">
              <a:buFont typeface="Arial" panose="020B0604020202020204" pitchFamily="34" charset="0"/>
              <a:buChar char="•"/>
            </a:pPr>
            <a:r>
              <a:rPr lang="en-US" sz="2000" dirty="0" smtClean="0"/>
              <a:t>Athlete medical and release forms </a:t>
            </a:r>
            <a:r>
              <a:rPr lang="en-US" sz="2000" dirty="0"/>
              <a:t>MUST be postmarked AND correctly completed by the medical </a:t>
            </a:r>
            <a:r>
              <a:rPr lang="en-US" sz="2000" dirty="0" smtClean="0"/>
              <a:t>deadline </a:t>
            </a:r>
            <a:r>
              <a:rPr lang="en-US" sz="2000" dirty="0"/>
              <a:t>for the </a:t>
            </a:r>
            <a:r>
              <a:rPr lang="en-US" sz="2000" dirty="0" smtClean="0"/>
              <a:t>sport </a:t>
            </a:r>
            <a:r>
              <a:rPr lang="en-US" sz="2000" dirty="0"/>
              <a:t>the athlete is participating </a:t>
            </a:r>
            <a:r>
              <a:rPr lang="en-US" sz="2000" dirty="0" smtClean="0"/>
              <a:t>in.  Forms that are emailed must be done so by 11:59pm on the medical deadline.</a:t>
            </a:r>
            <a:endParaRPr lang="en-US" sz="2000" dirty="0"/>
          </a:p>
          <a:p>
            <a:pPr marL="342900" indent="-342900">
              <a:buFont typeface="Arial" panose="020B0604020202020204" pitchFamily="34" charset="0"/>
              <a:buChar char="•"/>
            </a:pPr>
            <a:r>
              <a:rPr lang="en-US" sz="2000" dirty="0"/>
              <a:t>Medical restrictions do NOT have to be lifted by the medical deadline </a:t>
            </a:r>
            <a:r>
              <a:rPr lang="en-US" sz="2000" dirty="0" smtClean="0"/>
              <a:t>date.  However</a:t>
            </a:r>
            <a:r>
              <a:rPr lang="en-US" sz="2000" dirty="0"/>
              <a:t>, they MUST be lifted one week following the event entry </a:t>
            </a:r>
            <a:r>
              <a:rPr lang="en-US" sz="2000" dirty="0" smtClean="0"/>
              <a:t>deadline.</a:t>
            </a:r>
            <a:endParaRPr lang="en-US" sz="2000" dirty="0"/>
          </a:p>
          <a:p>
            <a:pPr marL="342900" indent="-342900">
              <a:buFont typeface="Arial" panose="020B0604020202020204" pitchFamily="34" charset="0"/>
              <a:buChar char="•"/>
            </a:pPr>
            <a:r>
              <a:rPr lang="en-US" sz="2000" dirty="0" smtClean="0"/>
              <a:t>Letters from medical examiners that lift athlete restrictions CAN </a:t>
            </a:r>
            <a:r>
              <a:rPr lang="en-US" sz="2000" dirty="0"/>
              <a:t>be faxed </a:t>
            </a:r>
            <a:r>
              <a:rPr lang="en-US" sz="2000" dirty="0" smtClean="0"/>
              <a:t>to </a:t>
            </a:r>
            <a:r>
              <a:rPr lang="en-US" sz="2000" dirty="0"/>
              <a:t>the </a:t>
            </a:r>
            <a:r>
              <a:rPr lang="en-US" sz="2000" dirty="0" smtClean="0"/>
              <a:t>State Office.</a:t>
            </a:r>
            <a:endParaRPr lang="en-US" sz="2000" dirty="0"/>
          </a:p>
          <a:p>
            <a:pPr marL="342900" indent="-342900">
              <a:buFont typeface="Arial" panose="020B0604020202020204" pitchFamily="34" charset="0"/>
              <a:buChar char="•"/>
            </a:pPr>
            <a:r>
              <a:rPr lang="en-US" sz="2000" dirty="0"/>
              <a:t>An athlete’s medical must remain valid through the </a:t>
            </a:r>
            <a:r>
              <a:rPr lang="en-US" sz="2000" dirty="0" smtClean="0"/>
              <a:t>last day of the state competition in which they wish to compete for </a:t>
            </a:r>
            <a:r>
              <a:rPr lang="en-US" sz="2000" dirty="0"/>
              <a:t>that sports </a:t>
            </a:r>
            <a:r>
              <a:rPr lang="en-US" sz="2000" dirty="0" smtClean="0"/>
              <a:t>season.</a:t>
            </a:r>
            <a:endParaRPr lang="en-US" sz="2000"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20</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2490848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Reminders…</a:t>
            </a:r>
            <a:endParaRPr lang="en-US" dirty="0"/>
          </a:p>
        </p:txBody>
      </p:sp>
      <p:sp>
        <p:nvSpPr>
          <p:cNvPr id="3" name="Content Placeholder 2"/>
          <p:cNvSpPr>
            <a:spLocks noGrp="1"/>
          </p:cNvSpPr>
          <p:nvPr>
            <p:ph idx="1"/>
          </p:nvPr>
        </p:nvSpPr>
        <p:spPr>
          <a:xfrm>
            <a:off x="544514" y="1924594"/>
            <a:ext cx="7371578" cy="4280943"/>
          </a:xfrm>
        </p:spPr>
        <p:txBody>
          <a:bodyPr/>
          <a:lstStyle/>
          <a:p>
            <a:pPr marL="342900" indent="-342900">
              <a:buFont typeface="Arial" panose="020B0604020202020204" pitchFamily="34" charset="0"/>
              <a:buChar char="•"/>
            </a:pPr>
            <a:r>
              <a:rPr lang="en-US" sz="2200" dirty="0" smtClean="0"/>
              <a:t>Athlete paperwork </a:t>
            </a:r>
            <a:r>
              <a:rPr lang="en-US" sz="2200" dirty="0"/>
              <a:t>need to be renewed every three years </a:t>
            </a:r>
            <a:r>
              <a:rPr lang="en-US" sz="2200" dirty="0" smtClean="0"/>
              <a:t>from the </a:t>
            </a:r>
            <a:r>
              <a:rPr lang="en-US" sz="2200" dirty="0"/>
              <a:t>date of the physical exam (DOE</a:t>
            </a:r>
            <a:r>
              <a:rPr lang="en-US" sz="2200" dirty="0" smtClean="0"/>
              <a:t>). </a:t>
            </a:r>
          </a:p>
          <a:p>
            <a:pPr marL="342900" indent="-342900">
              <a:buFont typeface="Arial" panose="020B0604020202020204" pitchFamily="34" charset="0"/>
              <a:buChar char="•"/>
            </a:pPr>
            <a:r>
              <a:rPr lang="en-US" sz="2200" dirty="0" smtClean="0"/>
              <a:t>If </a:t>
            </a:r>
            <a:r>
              <a:rPr lang="en-US" sz="2200" dirty="0"/>
              <a:t>an athlete needs </a:t>
            </a:r>
            <a:r>
              <a:rPr lang="en-US" sz="2200" dirty="0" smtClean="0"/>
              <a:t>new paperwork but </a:t>
            </a:r>
            <a:r>
              <a:rPr lang="en-US" sz="2200" dirty="0"/>
              <a:t>their insurance/MA does not allow for another physical, the athlete can have the </a:t>
            </a:r>
            <a:r>
              <a:rPr lang="en-US" sz="2200" dirty="0" smtClean="0"/>
              <a:t>medical examiner write </a:t>
            </a:r>
            <a:r>
              <a:rPr lang="en-US" sz="2200" dirty="0"/>
              <a:t>the date of the last physical exam on the </a:t>
            </a:r>
            <a:r>
              <a:rPr lang="en-US" sz="2200" dirty="0" smtClean="0"/>
              <a:t>form.</a:t>
            </a:r>
          </a:p>
          <a:p>
            <a:pPr marL="342900" indent="-342900">
              <a:buFont typeface="Arial" panose="020B0604020202020204" pitchFamily="34" charset="0"/>
              <a:buChar char="•"/>
            </a:pPr>
            <a:r>
              <a:rPr lang="en-US" sz="2200" dirty="0" smtClean="0"/>
              <a:t>Please provide the Athlete Records Manager your most current email address, as roster updates and other important reminders are sent at the end of every week.</a:t>
            </a:r>
            <a:endParaRPr lang="en-US" sz="2200"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21</a:t>
            </a:fld>
            <a:r>
              <a:rPr lang="en-US" dirty="0" smtClean="0">
                <a:solidFill>
                  <a:srgbClr val="2E3333"/>
                </a:solidFill>
              </a:rPr>
              <a:t> /  </a:t>
            </a:r>
            <a:r>
              <a:rPr lang="en-US" dirty="0" smtClean="0">
                <a:solidFill>
                  <a:srgbClr val="2E3333"/>
                </a:solidFill>
                <a:latin typeface="Ubuntu"/>
                <a:cs typeface="Ubuntu"/>
              </a:rPr>
              <a:t>Special Olympics</a:t>
            </a:r>
          </a:p>
        </p:txBody>
      </p:sp>
    </p:spTree>
    <p:extLst>
      <p:ext uri="{BB962C8B-B14F-4D97-AF65-F5344CB8AC3E}">
        <p14:creationId xmlns:p14="http://schemas.microsoft.com/office/powerpoint/2010/main" val="3702030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Agency Management Portal</a:t>
            </a:r>
            <a:endParaRPr lang="en-US" dirty="0"/>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smtClean="0"/>
              <a:t>Athlete Medical Search</a:t>
            </a:r>
          </a:p>
          <a:p>
            <a:pPr marL="638175" lvl="2" indent="-342900">
              <a:buFont typeface="Arial" panose="020B0604020202020204" pitchFamily="34" charset="0"/>
              <a:buChar char="•"/>
            </a:pPr>
            <a:r>
              <a:rPr lang="en-US" sz="2000" dirty="0" smtClean="0"/>
              <a:t>View your agency’s entire roster, which is updated every Friday afternoon</a:t>
            </a:r>
          </a:p>
          <a:p>
            <a:pPr marL="342900" indent="-342900">
              <a:buFont typeface="Arial" panose="020B0604020202020204" pitchFamily="34" charset="0"/>
              <a:buChar char="•"/>
            </a:pPr>
            <a:r>
              <a:rPr lang="en-US" dirty="0" smtClean="0"/>
              <a:t>Agency Management – Tools and Resources</a:t>
            </a:r>
          </a:p>
          <a:p>
            <a:pPr marL="638175" lvl="2" indent="-342900">
              <a:buFont typeface="Arial" panose="020B0604020202020204" pitchFamily="34" charset="0"/>
              <a:buChar char="•"/>
            </a:pPr>
            <a:r>
              <a:rPr lang="en-US" sz="2000" dirty="0" smtClean="0"/>
              <a:t>Download and print forms</a:t>
            </a:r>
          </a:p>
          <a:p>
            <a:pPr marL="342900" indent="-342900">
              <a:buFont typeface="Arial" panose="020B0604020202020204" pitchFamily="34" charset="0"/>
              <a:buChar char="•"/>
            </a:pPr>
            <a:r>
              <a:rPr lang="en-US" dirty="0" smtClean="0"/>
              <a:t>Agency Management – Best Practices</a:t>
            </a:r>
          </a:p>
          <a:p>
            <a:pPr marL="638175" lvl="2" indent="-342900">
              <a:buFont typeface="Arial" panose="020B0604020202020204" pitchFamily="34" charset="0"/>
              <a:buChar char="•"/>
            </a:pPr>
            <a:r>
              <a:rPr lang="en-US" sz="2000" dirty="0" smtClean="0"/>
              <a:t>This PowerPoint</a:t>
            </a:r>
          </a:p>
        </p:txBody>
      </p:sp>
      <p:sp>
        <p:nvSpPr>
          <p:cNvPr id="4" name="Slide Number Placeholder 3"/>
          <p:cNvSpPr>
            <a:spLocks noGrp="1"/>
          </p:cNvSpPr>
          <p:nvPr>
            <p:ph type="sldNum" sz="quarter" idx="10"/>
          </p:nvPr>
        </p:nvSpPr>
        <p:spPr/>
        <p:txBody>
          <a:bodyPr/>
          <a:lstStyle/>
          <a:p>
            <a:fld id="{F4B88F72-1EA4-FE40-A5CA-BD0111E6622B}" type="slidenum">
              <a:rPr lang="en-US" smtClean="0"/>
              <a:pPr/>
              <a:t>22</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1218194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Potpourri</a:t>
            </a:r>
            <a:endParaRPr lang="en-US" dirty="0"/>
          </a:p>
        </p:txBody>
      </p:sp>
      <p:sp>
        <p:nvSpPr>
          <p:cNvPr id="3" name="Content Placeholder 2"/>
          <p:cNvSpPr>
            <a:spLocks noGrp="1"/>
          </p:cNvSpPr>
          <p:nvPr>
            <p:ph idx="1"/>
          </p:nvPr>
        </p:nvSpPr>
        <p:spPr>
          <a:xfrm>
            <a:off x="544513" y="1741488"/>
            <a:ext cx="7824424" cy="4464050"/>
          </a:xfrm>
        </p:spPr>
        <p:txBody>
          <a:bodyPr/>
          <a:lstStyle/>
          <a:p>
            <a:pPr marL="342900" indent="-342900">
              <a:buFont typeface="Arial" panose="020B0604020202020204" pitchFamily="34" charset="0"/>
              <a:buChar char="•"/>
            </a:pPr>
            <a:r>
              <a:rPr lang="en-US" sz="2400" dirty="0"/>
              <a:t>An athlete must be 8 years old by the medical deadline date for the sport in which they are participating in order to be eligible for that </a:t>
            </a:r>
            <a:r>
              <a:rPr lang="en-US" sz="2400" dirty="0" smtClean="0"/>
              <a:t>sport’s competitions.</a:t>
            </a:r>
            <a:endParaRPr lang="en-US" sz="2400" dirty="0"/>
          </a:p>
          <a:p>
            <a:pPr marL="342900" indent="-342900">
              <a:buFont typeface="Arial" panose="020B0604020202020204" pitchFamily="34" charset="0"/>
              <a:buChar char="•"/>
            </a:pPr>
            <a:r>
              <a:rPr lang="en-US" sz="2400" dirty="0"/>
              <a:t>If someone other than the Agency Manager is responsible for your athletes’ medicals, please let </a:t>
            </a:r>
            <a:r>
              <a:rPr lang="en-US" sz="2400" dirty="0" smtClean="0"/>
              <a:t>us know.  </a:t>
            </a:r>
            <a:r>
              <a:rPr lang="en-US" sz="2400" dirty="0"/>
              <a:t>They MUST be a registered class A volunteer</a:t>
            </a:r>
            <a:r>
              <a:rPr lang="en-US" sz="2400" dirty="0" smtClean="0"/>
              <a:t>!</a:t>
            </a:r>
          </a:p>
          <a:p>
            <a:pPr marL="342900" indent="-342900">
              <a:buFont typeface="Arial" panose="020B0604020202020204" pitchFamily="34" charset="0"/>
              <a:buChar char="•"/>
            </a:pPr>
            <a:r>
              <a:rPr lang="en-US" sz="2400" dirty="0" smtClean="0"/>
              <a:t>Questions?  Samantha Sotelo, Athlete Records Manager, (608) 442-5677 or ssotelo@specialolympicswisconsin.org</a:t>
            </a:r>
            <a:endParaRPr lang="en-US" sz="2400"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23</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150223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Finally…</a:t>
            </a:r>
            <a:endParaRPr lang="en-US" dirty="0"/>
          </a:p>
        </p:txBody>
      </p:sp>
      <p:sp>
        <p:nvSpPr>
          <p:cNvPr id="3" name="Content Placeholder 2"/>
          <p:cNvSpPr>
            <a:spLocks noGrp="1"/>
          </p:cNvSpPr>
          <p:nvPr>
            <p:ph idx="1"/>
          </p:nvPr>
        </p:nvSpPr>
        <p:spPr>
          <a:xfrm>
            <a:off x="544513" y="1828798"/>
            <a:ext cx="7912100" cy="4406539"/>
          </a:xfrm>
        </p:spPr>
        <p:txBody>
          <a:bodyPr/>
          <a:lstStyle/>
          <a:p>
            <a:pPr marL="457200" indent="-457200">
              <a:buFont typeface="Arial" panose="020B0604020202020204" pitchFamily="34" charset="0"/>
              <a:buChar char="•"/>
            </a:pPr>
            <a:r>
              <a:rPr lang="en-US" sz="2300" dirty="0"/>
              <a:t>Encourage </a:t>
            </a:r>
            <a:r>
              <a:rPr lang="en-US" sz="2300" dirty="0" smtClean="0"/>
              <a:t>your athletes and their parents/guardians/caregivers </a:t>
            </a:r>
            <a:r>
              <a:rPr lang="en-US" sz="2300" dirty="0"/>
              <a:t>to check their medical form status online, and remind them to submit </a:t>
            </a:r>
            <a:r>
              <a:rPr lang="en-US" sz="2300" dirty="0" smtClean="0"/>
              <a:t>new paperwork</a:t>
            </a:r>
            <a:r>
              <a:rPr lang="en-US" sz="2300" dirty="0" smtClean="0"/>
              <a:t> </a:t>
            </a:r>
            <a:r>
              <a:rPr lang="en-US" sz="2300" dirty="0"/>
              <a:t>by the medical deadline date if </a:t>
            </a:r>
            <a:r>
              <a:rPr lang="en-US" sz="2300" dirty="0" smtClean="0"/>
              <a:t>they expire prior </a:t>
            </a:r>
            <a:r>
              <a:rPr lang="en-US" sz="2300" dirty="0"/>
              <a:t>to </a:t>
            </a:r>
            <a:r>
              <a:rPr lang="en-US" sz="2300" dirty="0" smtClean="0"/>
              <a:t>the last day of the state competition in which they wish to compete.  </a:t>
            </a:r>
          </a:p>
          <a:p>
            <a:pPr marL="457200" indent="-457200">
              <a:buFont typeface="Arial" panose="020B0604020202020204" pitchFamily="34" charset="0"/>
              <a:buChar char="•"/>
            </a:pPr>
            <a:r>
              <a:rPr lang="en-US" sz="2300" dirty="0" smtClean="0"/>
              <a:t>To </a:t>
            </a:r>
            <a:r>
              <a:rPr lang="en-US" sz="2300" dirty="0"/>
              <a:t>view their information, they must enter their last name and 8-digit DOB in the </a:t>
            </a:r>
            <a:r>
              <a:rPr lang="en-US" sz="2300" dirty="0" smtClean="0"/>
              <a:t>format MM/DD/YYYY at the </a:t>
            </a:r>
            <a:r>
              <a:rPr lang="en-US" sz="2300" dirty="0"/>
              <a:t>following link: </a:t>
            </a:r>
            <a:r>
              <a:rPr lang="en-US" sz="2300" dirty="0">
                <a:hlinkClick r:id="rId2"/>
              </a:rPr>
              <a:t>http://www.specialolympicswisconsin.org/athlete-medical-info</a:t>
            </a:r>
            <a:r>
              <a:rPr lang="en-US" dirty="0" smtClean="0">
                <a:hlinkClick r:id="rId2"/>
              </a:rPr>
              <a:t>/</a:t>
            </a:r>
            <a:r>
              <a:rPr lang="en-US" dirty="0" smtClean="0"/>
              <a:t> </a:t>
            </a:r>
            <a:endParaRPr lang="en-US"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24</a:t>
            </a:fld>
            <a:r>
              <a:rPr lang="en-US" dirty="0" smtClean="0">
                <a:solidFill>
                  <a:srgbClr val="2E3333"/>
                </a:solidFill>
              </a:rPr>
              <a:t> /  </a:t>
            </a:r>
            <a:r>
              <a:rPr lang="en-US" dirty="0" smtClean="0">
                <a:solidFill>
                  <a:srgbClr val="2E3333"/>
                </a:solidFill>
                <a:latin typeface="Ubuntu"/>
                <a:cs typeface="Ubuntu"/>
              </a:rPr>
              <a:t>Special Olympics</a:t>
            </a:r>
          </a:p>
        </p:txBody>
      </p:sp>
    </p:spTree>
    <p:extLst>
      <p:ext uri="{BB962C8B-B14F-4D97-AF65-F5344CB8AC3E}">
        <p14:creationId xmlns:p14="http://schemas.microsoft.com/office/powerpoint/2010/main" val="1171186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5354" y="1645493"/>
            <a:ext cx="7773293" cy="1470049"/>
          </a:xfrm>
        </p:spPr>
        <p:txBody>
          <a:bodyPr/>
          <a:lstStyle/>
          <a:p>
            <a:pPr algn="ctr"/>
            <a:r>
              <a:rPr lang="en-US" sz="5400" dirty="0" smtClean="0"/>
              <a:t>Thank you for all you do!</a:t>
            </a:r>
            <a:endParaRPr lang="en-US" sz="5400" dirty="0"/>
          </a:p>
        </p:txBody>
      </p:sp>
      <p:sp>
        <p:nvSpPr>
          <p:cNvPr id="9" name="Subtitle 8"/>
          <p:cNvSpPr>
            <a:spLocks noGrp="1"/>
          </p:cNvSpPr>
          <p:nvPr>
            <p:ph type="subTitle" idx="1"/>
          </p:nvPr>
        </p:nvSpPr>
        <p:spPr>
          <a:xfrm>
            <a:off x="685354" y="3170863"/>
            <a:ext cx="5543510" cy="1696942"/>
          </a:xfrm>
        </p:spPr>
        <p:txBody>
          <a:bodyPr/>
          <a:lstStyle/>
          <a:p>
            <a:endParaRPr lang="en-US" dirty="0"/>
          </a:p>
        </p:txBody>
      </p:sp>
      <p:sp>
        <p:nvSpPr>
          <p:cNvPr id="10" name="Slide Number Placeholder 9"/>
          <p:cNvSpPr>
            <a:spLocks noGrp="1"/>
          </p:cNvSpPr>
          <p:nvPr>
            <p:ph type="sldNum" sz="quarter" idx="10"/>
          </p:nvPr>
        </p:nvSpPr>
        <p:spPr/>
        <p:txBody>
          <a:bodyPr/>
          <a:lstStyle/>
          <a:p>
            <a:fld id="{F4B88F72-1EA4-FE40-A5CA-BD0111E6622B}" type="slidenum">
              <a:rPr lang="en-US" smtClean="0"/>
              <a:pPr/>
              <a:t>25</a:t>
            </a:fld>
            <a:endParaRPr lang="en-US" dirty="0">
              <a:latin typeface="Ubuntu"/>
              <a:cs typeface="Ubuntu"/>
            </a:endParaRPr>
          </a:p>
        </p:txBody>
      </p:sp>
    </p:spTree>
    <p:extLst>
      <p:ext uri="{BB962C8B-B14F-4D97-AF65-F5344CB8AC3E}">
        <p14:creationId xmlns:p14="http://schemas.microsoft.com/office/powerpoint/2010/main" val="280666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i="1" dirty="0" smtClean="0"/>
              <a:t>Athlete Registration </a:t>
            </a:r>
            <a:r>
              <a:rPr lang="en-US" i="1" dirty="0"/>
              <a:t>Form</a:t>
            </a:r>
            <a:endParaRPr lang="en-US" dirty="0"/>
          </a:p>
        </p:txBody>
      </p:sp>
      <p:sp>
        <p:nvSpPr>
          <p:cNvPr id="3" name="Content Placeholder 2"/>
          <p:cNvSpPr>
            <a:spLocks noGrp="1"/>
          </p:cNvSpPr>
          <p:nvPr>
            <p:ph idx="1"/>
          </p:nvPr>
        </p:nvSpPr>
        <p:spPr>
          <a:xfrm>
            <a:off x="544513" y="1872342"/>
            <a:ext cx="7249658" cy="4333195"/>
          </a:xfrm>
        </p:spPr>
        <p:txBody>
          <a:bodyPr/>
          <a:lstStyle/>
          <a:p>
            <a:pPr marL="342900" indent="-342900">
              <a:buFont typeface="Arial" panose="020B0604020202020204" pitchFamily="34" charset="0"/>
              <a:buChar char="•"/>
            </a:pPr>
            <a:r>
              <a:rPr lang="en-US" dirty="0"/>
              <a:t>Requests information </a:t>
            </a:r>
            <a:r>
              <a:rPr lang="en-US" dirty="0" smtClean="0"/>
              <a:t>such as address</a:t>
            </a:r>
            <a:r>
              <a:rPr lang="en-US" dirty="0"/>
              <a:t>, parent/guardian contact information, </a:t>
            </a:r>
            <a:r>
              <a:rPr lang="en-US" dirty="0" smtClean="0"/>
              <a:t>insurance information, etc.</a:t>
            </a:r>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3</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1797384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Athlete Medical Form</a:t>
            </a:r>
            <a:endParaRPr lang="en-US" i="1" dirty="0"/>
          </a:p>
        </p:txBody>
      </p:sp>
      <p:sp>
        <p:nvSpPr>
          <p:cNvPr id="3" name="Content Placeholder 2"/>
          <p:cNvSpPr>
            <a:spLocks noGrp="1"/>
          </p:cNvSpPr>
          <p:nvPr>
            <p:ph idx="1"/>
          </p:nvPr>
        </p:nvSpPr>
        <p:spPr>
          <a:xfrm>
            <a:off x="544513" y="1828800"/>
            <a:ext cx="7685087" cy="4376738"/>
          </a:xfrm>
        </p:spPr>
        <p:txBody>
          <a:bodyPr/>
          <a:lstStyle/>
          <a:p>
            <a:pPr marL="342900" indent="-342900">
              <a:buFont typeface="Arial" panose="020B0604020202020204" pitchFamily="34" charset="0"/>
              <a:buChar char="•"/>
            </a:pPr>
            <a:r>
              <a:rPr lang="en-US" sz="2200" dirty="0" smtClean="0"/>
              <a:t>Will be </a:t>
            </a:r>
            <a:r>
              <a:rPr lang="en-US" sz="2200" dirty="0"/>
              <a:t>accepted from another state program as long as </a:t>
            </a:r>
            <a:r>
              <a:rPr lang="en-US" sz="2200" dirty="0" smtClean="0"/>
              <a:t>it is the July 2017 version and no alterations have been made.</a:t>
            </a:r>
            <a:endParaRPr lang="en-US" sz="2200" dirty="0"/>
          </a:p>
          <a:p>
            <a:pPr marL="342900" indent="-342900">
              <a:buFont typeface="Arial" panose="020B0604020202020204" pitchFamily="34" charset="0"/>
              <a:buChar char="•"/>
            </a:pPr>
            <a:r>
              <a:rPr lang="en-US" sz="2200" dirty="0"/>
              <a:t>Pages 1-2: Health History </a:t>
            </a:r>
            <a:r>
              <a:rPr lang="en-US" sz="2200" dirty="0" smtClean="0"/>
              <a:t>section.  To be completed by the athlete/parent/guardian.</a:t>
            </a:r>
            <a:endParaRPr lang="en-US" sz="2200" dirty="0"/>
          </a:p>
          <a:p>
            <a:pPr marL="342900" indent="-342900">
              <a:buFont typeface="Arial" panose="020B0604020202020204" pitchFamily="34" charset="0"/>
              <a:buChar char="•"/>
            </a:pPr>
            <a:r>
              <a:rPr lang="en-US" sz="2200" dirty="0"/>
              <a:t>Page 3: Physical Exam.  Must be completed and signed by a licensed medical professional (M.D., D.O., N.P. or P.A</a:t>
            </a:r>
            <a:r>
              <a:rPr lang="en-US" sz="2200" dirty="0" smtClean="0"/>
              <a:t>.).  Medical is valid for 3 years from the date of exam listed next to examiner’s signature.</a:t>
            </a:r>
            <a:endParaRPr lang="en-US" sz="2200" dirty="0"/>
          </a:p>
          <a:p>
            <a:pPr marL="342900" indent="-342900">
              <a:buFont typeface="Arial" panose="020B0604020202020204" pitchFamily="34" charset="0"/>
              <a:buChar char="•"/>
            </a:pPr>
            <a:r>
              <a:rPr lang="en-US" sz="2200" dirty="0"/>
              <a:t>Page 4: Should be completed if an athlete’s participation is restricted and a follow-up exam is required.</a:t>
            </a:r>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4</a:t>
            </a:fld>
            <a:r>
              <a:rPr lang="en-US" dirty="0" smtClean="0">
                <a:solidFill>
                  <a:srgbClr val="2E3333"/>
                </a:solidFill>
              </a:rPr>
              <a:t> /  </a:t>
            </a:r>
            <a:r>
              <a:rPr lang="en-US" dirty="0" smtClean="0">
                <a:solidFill>
                  <a:srgbClr val="2E3333"/>
                </a:solidFill>
                <a:latin typeface="Ubuntu"/>
                <a:cs typeface="Ubuntu"/>
              </a:rPr>
              <a:t>Special Olympics</a:t>
            </a:r>
          </a:p>
        </p:txBody>
      </p:sp>
    </p:spTree>
    <p:extLst>
      <p:ext uri="{BB962C8B-B14F-4D97-AF65-F5344CB8AC3E}">
        <p14:creationId xmlns:p14="http://schemas.microsoft.com/office/powerpoint/2010/main" val="124037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Athlete Medical Form </a:t>
            </a:r>
            <a:r>
              <a:rPr lang="en-US" dirty="0" err="1" smtClean="0"/>
              <a:t>cont</a:t>
            </a:r>
            <a:r>
              <a:rPr lang="en-US" dirty="0" smtClean="0"/>
              <a:t>…</a:t>
            </a:r>
            <a:endParaRPr lang="en-US" dirty="0"/>
          </a:p>
        </p:txBody>
      </p:sp>
      <p:sp>
        <p:nvSpPr>
          <p:cNvPr id="3" name="Content Placeholder 2"/>
          <p:cNvSpPr>
            <a:spLocks noGrp="1"/>
          </p:cNvSpPr>
          <p:nvPr>
            <p:ph idx="1"/>
          </p:nvPr>
        </p:nvSpPr>
        <p:spPr>
          <a:xfrm>
            <a:off x="544513" y="2002970"/>
            <a:ext cx="7912100" cy="4202567"/>
          </a:xfrm>
        </p:spPr>
        <p:txBody>
          <a:bodyPr/>
          <a:lstStyle/>
          <a:p>
            <a:pPr marL="457200" indent="-457200">
              <a:buFont typeface="Arial" panose="020B0604020202020204" pitchFamily="34" charset="0"/>
              <a:buChar char="•"/>
            </a:pPr>
            <a:r>
              <a:rPr lang="en-US" sz="2800" dirty="0"/>
              <a:t>A current WIAA physical form will be accepted in lieu of </a:t>
            </a:r>
            <a:r>
              <a:rPr lang="en-US" sz="2800" dirty="0" smtClean="0"/>
              <a:t>page 3 of the </a:t>
            </a:r>
            <a:r>
              <a:rPr lang="en-US" sz="2800" i="1" dirty="0"/>
              <a:t>Athlete Medical Form</a:t>
            </a:r>
            <a:r>
              <a:rPr lang="en-US" sz="2800" dirty="0"/>
              <a:t>.  The WIAA physical form is good for three years from the date of the </a:t>
            </a:r>
            <a:r>
              <a:rPr lang="en-US" sz="2800" dirty="0" smtClean="0"/>
              <a:t>exam.</a:t>
            </a:r>
            <a:endParaRPr lang="en-US" sz="2800"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5</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3079691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Athlete Medical Form </a:t>
            </a:r>
            <a:r>
              <a:rPr lang="en-US" dirty="0" smtClean="0"/>
              <a:t>Errors</a:t>
            </a:r>
            <a:endParaRPr lang="en-US" dirty="0"/>
          </a:p>
        </p:txBody>
      </p:sp>
      <p:sp>
        <p:nvSpPr>
          <p:cNvPr id="3" name="Content Placeholder 2"/>
          <p:cNvSpPr>
            <a:spLocks noGrp="1"/>
          </p:cNvSpPr>
          <p:nvPr>
            <p:ph idx="1"/>
          </p:nvPr>
        </p:nvSpPr>
        <p:spPr>
          <a:xfrm>
            <a:off x="544513" y="2020388"/>
            <a:ext cx="7912100" cy="4185149"/>
          </a:xfrm>
        </p:spPr>
        <p:txBody>
          <a:bodyPr/>
          <a:lstStyle/>
          <a:p>
            <a:r>
              <a:rPr lang="en-US" sz="2200" dirty="0" smtClean="0"/>
              <a:t>Medical forms will </a:t>
            </a:r>
            <a:r>
              <a:rPr lang="en-US" sz="2200" dirty="0"/>
              <a:t>not be processed for the following reasons</a:t>
            </a:r>
            <a:r>
              <a:rPr lang="en-US" sz="2200" dirty="0" smtClean="0"/>
              <a:t>:</a:t>
            </a:r>
          </a:p>
          <a:p>
            <a:pPr marL="342900" indent="-342900">
              <a:buFont typeface="Arial" panose="020B0604020202020204" pitchFamily="34" charset="0"/>
              <a:buChar char="•"/>
            </a:pPr>
            <a:r>
              <a:rPr lang="en-US" sz="2200" dirty="0" smtClean="0"/>
              <a:t>The current </a:t>
            </a:r>
            <a:r>
              <a:rPr lang="en-US" sz="2200" i="1" dirty="0" smtClean="0"/>
              <a:t>Athlete Release Form </a:t>
            </a:r>
            <a:r>
              <a:rPr lang="en-US" sz="2200" dirty="0" smtClean="0"/>
              <a:t>has not been submitted for new athletes AND returning athletes when they renew their medical information.</a:t>
            </a:r>
            <a:endParaRPr lang="en-US" sz="2200" dirty="0"/>
          </a:p>
          <a:p>
            <a:pPr marL="342900" indent="-342900">
              <a:buFont typeface="Arial" panose="020B0604020202020204" pitchFamily="34" charset="0"/>
              <a:buChar char="•"/>
            </a:pPr>
            <a:r>
              <a:rPr lang="en-US" sz="2200" dirty="0" smtClean="0"/>
              <a:t>The athlete medical </a:t>
            </a:r>
            <a:r>
              <a:rPr lang="en-US" sz="2200" dirty="0"/>
              <a:t>is not </a:t>
            </a:r>
            <a:r>
              <a:rPr lang="en-US" sz="2200" dirty="0" smtClean="0"/>
              <a:t>the current </a:t>
            </a:r>
            <a:r>
              <a:rPr lang="en-US" sz="2200" i="1" dirty="0" smtClean="0"/>
              <a:t>Athlete </a:t>
            </a:r>
            <a:r>
              <a:rPr lang="en-US" sz="2200" i="1" dirty="0"/>
              <a:t>Medical Form </a:t>
            </a:r>
            <a:r>
              <a:rPr lang="en-US" sz="2200" dirty="0"/>
              <a:t>or a current WIAA physical </a:t>
            </a:r>
            <a:r>
              <a:rPr lang="en-US" sz="2200" dirty="0" smtClean="0"/>
              <a:t>form.</a:t>
            </a:r>
            <a:endParaRPr lang="en-US" sz="2200" dirty="0"/>
          </a:p>
          <a:p>
            <a:pPr marL="342900" indent="-342900">
              <a:buFont typeface="Arial" panose="020B0604020202020204" pitchFamily="34" charset="0"/>
              <a:buChar char="•"/>
            </a:pPr>
            <a:r>
              <a:rPr lang="en-US" sz="2200" dirty="0"/>
              <a:t>The form is faxed to the </a:t>
            </a:r>
            <a:r>
              <a:rPr lang="en-US" sz="2200" dirty="0" smtClean="0"/>
              <a:t>State Office – </a:t>
            </a:r>
            <a:r>
              <a:rPr lang="en-US" sz="2200" dirty="0"/>
              <a:t>however, forms that have been faxed back and forth to a doctor’s office but are </a:t>
            </a:r>
            <a:r>
              <a:rPr lang="en-US" sz="2200" dirty="0" smtClean="0"/>
              <a:t>then </a:t>
            </a:r>
            <a:r>
              <a:rPr lang="en-US" sz="2200" b="1" dirty="0" smtClean="0"/>
              <a:t>mailed</a:t>
            </a:r>
            <a:r>
              <a:rPr lang="en-US" sz="2200" dirty="0" smtClean="0"/>
              <a:t> or </a:t>
            </a:r>
            <a:r>
              <a:rPr lang="en-US" sz="2200" b="1" dirty="0" smtClean="0"/>
              <a:t>emailed</a:t>
            </a:r>
            <a:r>
              <a:rPr lang="en-US" sz="2200" dirty="0" smtClean="0"/>
              <a:t> to </a:t>
            </a:r>
            <a:r>
              <a:rPr lang="en-US" sz="2200" dirty="0"/>
              <a:t>the </a:t>
            </a:r>
            <a:r>
              <a:rPr lang="en-US" sz="2200" dirty="0" smtClean="0"/>
              <a:t>State Office </a:t>
            </a:r>
            <a:r>
              <a:rPr lang="en-US" sz="2200" u="sng" dirty="0" smtClean="0"/>
              <a:t>are</a:t>
            </a:r>
            <a:r>
              <a:rPr lang="en-US" sz="2200" dirty="0" smtClean="0"/>
              <a:t> acceptable</a:t>
            </a:r>
            <a:endParaRPr lang="en-US" sz="2200"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6</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680420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a:t>
            </a:r>
            <a:r>
              <a:rPr lang="en-US" i="1" dirty="0" smtClean="0"/>
              <a:t>Athlete Medical Form </a:t>
            </a:r>
            <a:r>
              <a:rPr lang="en-US" dirty="0" smtClean="0"/>
              <a:t>Errors</a:t>
            </a:r>
            <a:endParaRPr lang="en-US" dirty="0"/>
          </a:p>
        </p:txBody>
      </p:sp>
      <p:sp>
        <p:nvSpPr>
          <p:cNvPr id="3" name="Content Placeholder 2"/>
          <p:cNvSpPr>
            <a:spLocks noGrp="1"/>
          </p:cNvSpPr>
          <p:nvPr>
            <p:ph idx="1"/>
          </p:nvPr>
        </p:nvSpPr>
        <p:spPr>
          <a:xfrm>
            <a:off x="544513" y="1846216"/>
            <a:ext cx="7051823" cy="4359321"/>
          </a:xfrm>
        </p:spPr>
        <p:txBody>
          <a:bodyPr/>
          <a:lstStyle/>
          <a:p>
            <a:pPr marL="342900" indent="-342900">
              <a:buFont typeface="Arial" panose="020B0604020202020204" pitchFamily="34" charset="0"/>
              <a:buChar char="•"/>
            </a:pPr>
            <a:r>
              <a:rPr lang="en-US" sz="2400" dirty="0" smtClean="0"/>
              <a:t>Physical exam section is </a:t>
            </a:r>
            <a:r>
              <a:rPr lang="en-US" sz="2400" dirty="0"/>
              <a:t>blank – we cannot process forms that have notes attached instead of this section being </a:t>
            </a:r>
            <a:r>
              <a:rPr lang="en-US" sz="2400" dirty="0" smtClean="0"/>
              <a:t>completed.</a:t>
            </a:r>
            <a:endParaRPr lang="en-US" sz="2400" dirty="0"/>
          </a:p>
          <a:p>
            <a:pPr marL="342900" indent="-342900">
              <a:buFont typeface="Arial" panose="020B0604020202020204" pitchFamily="34" charset="0"/>
              <a:buChar char="•"/>
            </a:pPr>
            <a:r>
              <a:rPr lang="en-US" sz="2400" dirty="0"/>
              <a:t>The medical examiner’s signature is </a:t>
            </a:r>
            <a:r>
              <a:rPr lang="en-US" sz="2400" dirty="0" smtClean="0"/>
              <a:t>missing.</a:t>
            </a:r>
          </a:p>
          <a:p>
            <a:pPr marL="342900" indent="-342900">
              <a:buFont typeface="Arial" panose="020B0604020202020204" pitchFamily="34" charset="0"/>
              <a:buChar char="•"/>
            </a:pPr>
            <a:r>
              <a:rPr lang="en-US" sz="2400" dirty="0" smtClean="0"/>
              <a:t>The </a:t>
            </a:r>
            <a:r>
              <a:rPr lang="en-US" sz="2400" dirty="0"/>
              <a:t>medical </a:t>
            </a:r>
            <a:r>
              <a:rPr lang="en-US" sz="2400" dirty="0" smtClean="0"/>
              <a:t>date </a:t>
            </a:r>
            <a:r>
              <a:rPr lang="en-US" sz="2400" dirty="0"/>
              <a:t>of exam is </a:t>
            </a:r>
            <a:r>
              <a:rPr lang="en-US" sz="2400" dirty="0" smtClean="0"/>
              <a:t>missing.</a:t>
            </a:r>
            <a:endParaRPr lang="en-US" sz="2400" dirty="0"/>
          </a:p>
          <a:p>
            <a:pPr marL="342900" indent="-342900">
              <a:buFont typeface="Arial" panose="020B0604020202020204" pitchFamily="34" charset="0"/>
              <a:buChar char="•"/>
            </a:pPr>
            <a:r>
              <a:rPr lang="en-US" sz="2400" dirty="0"/>
              <a:t>Restrictions or medical examiner’s comments are </a:t>
            </a:r>
            <a:r>
              <a:rPr lang="en-US" sz="2400" dirty="0" smtClean="0"/>
              <a:t>unclear.</a:t>
            </a:r>
            <a:endParaRPr lang="en-US" sz="2400" dirty="0"/>
          </a:p>
          <a:p>
            <a:pPr marL="342900" indent="-342900">
              <a:buFont typeface="Arial" panose="020B0604020202020204" pitchFamily="34" charset="0"/>
              <a:buChar char="•"/>
            </a:pPr>
            <a:r>
              <a:rPr lang="en-US" sz="2400" dirty="0"/>
              <a:t>The medical was not signed by an M.D., D.O., N.P. or P.A.</a:t>
            </a:r>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7</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1961197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Athletes with Down Syndrome</a:t>
            </a:r>
            <a:endParaRPr lang="en-US" dirty="0"/>
          </a:p>
        </p:txBody>
      </p:sp>
      <p:sp>
        <p:nvSpPr>
          <p:cNvPr id="3" name="Content Placeholder 2"/>
          <p:cNvSpPr>
            <a:spLocks noGrp="1"/>
          </p:cNvSpPr>
          <p:nvPr>
            <p:ph idx="1"/>
          </p:nvPr>
        </p:nvSpPr>
        <p:spPr>
          <a:xfrm>
            <a:off x="544513" y="1994262"/>
            <a:ext cx="7371578" cy="4211275"/>
          </a:xfrm>
        </p:spPr>
        <p:txBody>
          <a:bodyPr/>
          <a:lstStyle/>
          <a:p>
            <a:r>
              <a:rPr lang="en-US" sz="2400" dirty="0"/>
              <a:t>From 2017-2020 any current athlete previously assumed to have Down syndrome due to a medical examiner’s </a:t>
            </a:r>
            <a:r>
              <a:rPr lang="en-US" sz="2400" dirty="0" smtClean="0"/>
              <a:t>notation error </a:t>
            </a:r>
            <a:r>
              <a:rPr lang="en-US" sz="2400" dirty="0"/>
              <a:t>in the atlantoaxial instability section of their </a:t>
            </a:r>
            <a:r>
              <a:rPr lang="en-US" sz="2400" i="1" dirty="0"/>
              <a:t>Application for Participation in Special Olympics </a:t>
            </a:r>
            <a:r>
              <a:rPr lang="en-US" sz="2400" dirty="0"/>
              <a:t>form will have their restrictions lifted when the athlete submits </a:t>
            </a:r>
            <a:r>
              <a:rPr lang="en-US" sz="2400" dirty="0" smtClean="0"/>
              <a:t>the current </a:t>
            </a:r>
            <a:r>
              <a:rPr lang="en-US" sz="2400" i="1" dirty="0" smtClean="0"/>
              <a:t>Athlete Medical Form </a:t>
            </a:r>
            <a:r>
              <a:rPr lang="en-US" sz="2400" dirty="0" smtClean="0"/>
              <a:t>and </a:t>
            </a:r>
            <a:r>
              <a:rPr lang="en-US" sz="2400" dirty="0"/>
              <a:t>the </a:t>
            </a:r>
            <a:r>
              <a:rPr lang="en-US" sz="2400" dirty="0" smtClean="0"/>
              <a:t>form </a:t>
            </a:r>
            <a:r>
              <a:rPr lang="en-US" sz="2400" dirty="0"/>
              <a:t>indicates no neurological symptoms or physical findings that could be associated with atlantoaxial instability.</a:t>
            </a:r>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8</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4097014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Athletes with Down Syndrome – Medical Restrictions</a:t>
            </a:r>
            <a:endParaRPr lang="en-US" dirty="0"/>
          </a:p>
        </p:txBody>
      </p:sp>
      <p:sp>
        <p:nvSpPr>
          <p:cNvPr id="3" name="Content Placeholder 2"/>
          <p:cNvSpPr>
            <a:spLocks noGrp="1"/>
          </p:cNvSpPr>
          <p:nvPr>
            <p:ph idx="1"/>
          </p:nvPr>
        </p:nvSpPr>
        <p:spPr/>
        <p:txBody>
          <a:bodyPr/>
          <a:lstStyle/>
          <a:p>
            <a:r>
              <a:rPr lang="en-US" sz="2400" dirty="0"/>
              <a:t>If the medical examiner indicates the athlete has neurological or physical findings that could be associated with atlantoaxial instability, then the Medical Referral Form (4th page of the new </a:t>
            </a:r>
            <a:r>
              <a:rPr lang="en-US" sz="2400" i="1" dirty="0"/>
              <a:t>Athlete Medical Form</a:t>
            </a:r>
            <a:r>
              <a:rPr lang="en-US" sz="2400" dirty="0"/>
              <a:t>) </a:t>
            </a:r>
            <a:r>
              <a:rPr lang="en-US" sz="2400" dirty="0" smtClean="0"/>
              <a:t>or the </a:t>
            </a:r>
            <a:r>
              <a:rPr lang="en-US" sz="2400" i="1" dirty="0" smtClean="0"/>
              <a:t>AAI Special Release Form </a:t>
            </a:r>
            <a:r>
              <a:rPr lang="en-US" sz="2400" dirty="0" smtClean="0"/>
              <a:t>must </a:t>
            </a:r>
            <a:r>
              <a:rPr lang="en-US" sz="2400" dirty="0"/>
              <a:t>be submitted to allow the athlete to participate in the following sports offered by Special Olympics </a:t>
            </a:r>
            <a:r>
              <a:rPr lang="en-US" sz="2400" dirty="0" smtClean="0"/>
              <a:t>Wisconsin: alpine skiing, butterfly stroke, diving start, football </a:t>
            </a:r>
            <a:r>
              <a:rPr lang="en-US" sz="2400" dirty="0"/>
              <a:t>(soccer) </a:t>
            </a:r>
            <a:r>
              <a:rPr lang="en-US" sz="2400" dirty="0" smtClean="0"/>
              <a:t>team, football </a:t>
            </a:r>
            <a:r>
              <a:rPr lang="en-US" sz="2400" dirty="0"/>
              <a:t>(soccer) </a:t>
            </a:r>
            <a:r>
              <a:rPr lang="en-US" sz="2400" dirty="0" smtClean="0"/>
              <a:t>skills, gymnastics </a:t>
            </a:r>
            <a:r>
              <a:rPr lang="en-US" sz="2400" dirty="0"/>
              <a:t>– </a:t>
            </a:r>
            <a:r>
              <a:rPr lang="en-US" sz="2400" dirty="0" smtClean="0"/>
              <a:t>artistic, powerlifting </a:t>
            </a:r>
            <a:r>
              <a:rPr lang="en-US" sz="2400" dirty="0"/>
              <a:t>(squat lift </a:t>
            </a:r>
            <a:r>
              <a:rPr lang="en-US" sz="2400" dirty="0" smtClean="0"/>
              <a:t>only), snowboarding.</a:t>
            </a:r>
            <a:endParaRPr lang="en-US" dirty="0"/>
          </a:p>
          <a:p>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smtClean="0"/>
              <a:pPr/>
              <a:t>9</a:t>
            </a:fld>
            <a:r>
              <a:rPr lang="en-US" smtClean="0">
                <a:solidFill>
                  <a:srgbClr val="2E3333"/>
                </a:solidFill>
              </a:rPr>
              <a:t> /  </a:t>
            </a:r>
            <a:r>
              <a:rPr lang="en-US" smtClean="0">
                <a:solidFill>
                  <a:srgbClr val="2E3333"/>
                </a:solidFill>
                <a:latin typeface="Ubuntu"/>
                <a:cs typeface="Ubuntu"/>
              </a:rPr>
              <a:t>Special Olympics</a:t>
            </a:r>
            <a:endParaRPr lang="en-US" dirty="0" smtClean="0">
              <a:solidFill>
                <a:srgbClr val="2E3333"/>
              </a:solidFill>
              <a:latin typeface="Ubuntu"/>
              <a:cs typeface="Ubuntu"/>
            </a:endParaRPr>
          </a:p>
        </p:txBody>
      </p:sp>
    </p:spTree>
    <p:extLst>
      <p:ext uri="{BB962C8B-B14F-4D97-AF65-F5344CB8AC3E}">
        <p14:creationId xmlns:p14="http://schemas.microsoft.com/office/powerpoint/2010/main" val="510947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SO_AP_Presentation.potx</Template>
  <TotalTime>1726</TotalTime>
  <Words>1664</Words>
  <Application>Microsoft Office PowerPoint</Application>
  <PresentationFormat>On-screen Show (4:3)</PresentationFormat>
  <Paragraphs>114</Paragraphs>
  <Slides>25</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25</vt:i4>
      </vt:variant>
    </vt:vector>
  </HeadingPairs>
  <TitlesOfParts>
    <vt:vector size="35" baseType="lpstr">
      <vt:lpstr>MS PGothic</vt:lpstr>
      <vt:lpstr>Arial</vt:lpstr>
      <vt:lpstr>Calibri</vt:lpstr>
      <vt:lpstr>Gill Sans</vt:lpstr>
      <vt:lpstr>Helvetica Neue</vt:lpstr>
      <vt:lpstr>Ubuntu</vt:lpstr>
      <vt:lpstr>Ubuntu Light</vt:lpstr>
      <vt:lpstr>ヒラギノ角ゴ ProN W3</vt:lpstr>
      <vt:lpstr>SO_AP_Presentation</vt:lpstr>
      <vt:lpstr>Body White copy</vt:lpstr>
      <vt:lpstr>Athlete Medical Records</vt:lpstr>
      <vt:lpstr>What’s new for 2019-2020 </vt:lpstr>
      <vt:lpstr>The Athlete Registration Form</vt:lpstr>
      <vt:lpstr>The Athlete Medical Form</vt:lpstr>
      <vt:lpstr>The Athlete Medical Form cont…</vt:lpstr>
      <vt:lpstr>Athlete Medical Form Errors</vt:lpstr>
      <vt:lpstr>More Athlete Medical Form Errors</vt:lpstr>
      <vt:lpstr>Athletes with Down Syndrome</vt:lpstr>
      <vt:lpstr>Athletes with Down Syndrome – Medical Restrictions</vt:lpstr>
      <vt:lpstr>The Athlete Release Form</vt:lpstr>
      <vt:lpstr>Athlete Release Form Errors</vt:lpstr>
      <vt:lpstr>Athlete Likeness Release for Sponsors</vt:lpstr>
      <vt:lpstr>The AAI Special Release Form</vt:lpstr>
      <vt:lpstr>The Emergency Medical Care Refusal Form</vt:lpstr>
      <vt:lpstr>More on the EMCR Form</vt:lpstr>
      <vt:lpstr>Medical Deadline Dates</vt:lpstr>
      <vt:lpstr>Missing Medical Deadlines  – New Athletes</vt:lpstr>
      <vt:lpstr>Missing Medical Deadlines  – Existing Athletes</vt:lpstr>
      <vt:lpstr>Athlete Rosters</vt:lpstr>
      <vt:lpstr>Some Reminders…</vt:lpstr>
      <vt:lpstr>More Reminders…</vt:lpstr>
      <vt:lpstr>Agency Management Portal</vt:lpstr>
      <vt:lpstr>Potpourri</vt:lpstr>
      <vt:lpstr>Finally…</vt:lpstr>
      <vt:lpstr>Thank you for all you do!</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Samantha Sotelo</cp:lastModifiedBy>
  <cp:revision>103</cp:revision>
  <cp:lastPrinted>2017-03-01T18:46:45Z</cp:lastPrinted>
  <dcterms:created xsi:type="dcterms:W3CDTF">2012-07-11T16:39:32Z</dcterms:created>
  <dcterms:modified xsi:type="dcterms:W3CDTF">2019-08-28T19:57:05Z</dcterms:modified>
</cp:coreProperties>
</file>