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 id="2147483723" r:id="rId2"/>
  </p:sldMasterIdLst>
  <p:notesMasterIdLst>
    <p:notesMasterId r:id="rId11"/>
  </p:notesMasterIdLst>
  <p:handoutMasterIdLst>
    <p:handoutMasterId r:id="rId12"/>
  </p:handoutMasterIdLst>
  <p:sldIdLst>
    <p:sldId id="256" r:id="rId3"/>
    <p:sldId id="290" r:id="rId4"/>
    <p:sldId id="297" r:id="rId5"/>
    <p:sldId id="299" r:id="rId6"/>
    <p:sldId id="300" r:id="rId7"/>
    <p:sldId id="298" r:id="rId8"/>
    <p:sldId id="301" r:id="rId9"/>
    <p:sldId id="295" r:id="rId10"/>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421"/>
    <a:srgbClr val="2E3333"/>
    <a:srgbClr val="1A1A16"/>
    <a:srgbClr val="1A1A10"/>
    <a:srgbClr val="16151E"/>
    <a:srgbClr val="292511"/>
    <a:srgbClr val="000000"/>
    <a:srgbClr val="FF5517"/>
    <a:srgbClr val="FF79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76277" autoAdjust="0"/>
  </p:normalViewPr>
  <p:slideViewPr>
    <p:cSldViewPr snapToGrid="0" snapToObjects="1">
      <p:cViewPr varScale="1">
        <p:scale>
          <a:sx n="88" d="100"/>
          <a:sy n="88" d="100"/>
        </p:scale>
        <p:origin x="2436" y="7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01" d="100"/>
          <a:sy n="101" d="100"/>
        </p:scale>
        <p:origin x="-3232" y="-120"/>
      </p:cViewPr>
      <p:guideLst>
        <p:guide orient="horz" pos="2909"/>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64D70A94-535E-A242-8751-E65D819C19D3}" type="datetimeFigureOut">
              <a:rPr lang="en-US" smtClean="0"/>
              <a:pPr/>
              <a:t>9/15/2020</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97442F98-C731-A94C-AA10-6D9C96A04D6B}" type="slidenum">
              <a:rPr lang="en-US" smtClean="0"/>
              <a:pPr/>
              <a:t>‹#›</a:t>
            </a:fld>
            <a:endParaRPr lang="en-US"/>
          </a:p>
        </p:txBody>
      </p:sp>
    </p:spTree>
    <p:extLst>
      <p:ext uri="{BB962C8B-B14F-4D97-AF65-F5344CB8AC3E}">
        <p14:creationId xmlns:p14="http://schemas.microsoft.com/office/powerpoint/2010/main" val="22040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31A25BBB-A885-FB47-A586-C46B257BEE92}" type="datetimeFigureOut">
              <a:rPr lang="en-US" smtClean="0"/>
              <a:pPr/>
              <a:t>9/15/2020</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036B4B2F-0019-C942-9AE2-8EB4A07943DA}" type="slidenum">
              <a:rPr lang="en-US" smtClean="0"/>
              <a:pPr/>
              <a:t>‹#›</a:t>
            </a:fld>
            <a:endParaRPr lang="en-US"/>
          </a:p>
        </p:txBody>
      </p:sp>
    </p:spTree>
    <p:extLst>
      <p:ext uri="{BB962C8B-B14F-4D97-AF65-F5344CB8AC3E}">
        <p14:creationId xmlns:p14="http://schemas.microsoft.com/office/powerpoint/2010/main" val="14626320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budget process for Special Olympics Wisconsin first begins with the development of a time frame in which the budget needs to be completed.  Factors that play into this would be timing of Board and Committee meetings.  This is important because we would like our budget passed prior to year end.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budget process is evaluated each year.  We meet to determine what worked well the previous year and to determine if there are areas in which to improve upon and stream line the process to make it more efficient.  We also evaluate any financial needs the organization may have in the upcoming year as well as any changes.  Our budget is prepared in conjunction with our strategic plan.  This helps us to stay focused on the direction of the organization.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format for gathering budgets from staff is presented to them at our fall staff meeting.  This year our meeting was held in August.  The process, forms, and changes were presented to the staff with the opportunity for their input and questions.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year the Agency budget process was added to our timeframe.  Budget requirements were presented at the fall meetings. Our budgets are prepared at a cost center level.  This means a separate budget is prepared and presented for each sporting, health, and special event.  In addition to an administrative, marketing, and outreach areas.  </a:t>
            </a:r>
          </a:p>
          <a:p>
            <a:r>
              <a:rPr lang="en-US" sz="1200" kern="1200" dirty="0" smtClean="0">
                <a:solidFill>
                  <a:schemeClr val="tx1"/>
                </a:solidFill>
                <a:effectLst/>
                <a:latin typeface="+mn-lt"/>
                <a:ea typeface="+mn-ea"/>
                <a:cs typeface="+mn-cs"/>
              </a:rPr>
              <a:t>Every staff member and agency play an important part in the budget process.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budget is presented to and approved by our Finance Committee in November.   The budget was presented to and approved by our Board of Directors in December.</a:t>
            </a:r>
          </a:p>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1</a:t>
            </a:fld>
            <a:endParaRPr lang="en-US"/>
          </a:p>
        </p:txBody>
      </p:sp>
    </p:spTree>
    <p:extLst>
      <p:ext uri="{BB962C8B-B14F-4D97-AF65-F5344CB8AC3E}">
        <p14:creationId xmlns:p14="http://schemas.microsoft.com/office/powerpoint/2010/main" val="158938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Create annual revenue and expense budgets.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Budget what Program activities, training, and competitions your Agency plans to engage in, and then manage within those parameters. Prepare budgets by consulting the Agency leadership regarding intended goals, budget expenses, and revenue based on prior performance. Budgets are typically prepared during September of the current year for the following year, and will be reviewed and approved by SOWI prior to implementation.</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2</a:t>
            </a:fld>
            <a:endParaRPr lang="en-US"/>
          </a:p>
        </p:txBody>
      </p:sp>
    </p:spTree>
    <p:extLst>
      <p:ext uri="{BB962C8B-B14F-4D97-AF65-F5344CB8AC3E}">
        <p14:creationId xmlns:p14="http://schemas.microsoft.com/office/powerpoint/2010/main" val="780257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you will notice the Agency Budget template was modified. Based on feedback, we understand that it was difficult trying to guess how much and where your revenue source was coming from. To make it a bit easier we have provided you your average revenue for the last 3 complete years.  This amount is what we are asking you to utilize for your expenses.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also provided you with your last 3 years of complete expenses as a guide. We ask that you do not take into consideration what you currently have in your account as we are looking for a money in money out process.  If you plan on using what you have in your account for a big ticket item, please note that.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Based on last year’s agency budgets, a fair number of agencies ran a deficit and we felt the issue was created by having you guess your income, so we hope this helps reduce or eliminate that issue/concern.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schedules are in Excel format.  Ideally we ask that you key in the numbers on the excel document as it would make it processing the budget easier.  Utilize the enclosed Excel and complete the column under the 2020, save and the email to 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3</a:t>
            </a:fld>
            <a:endParaRPr lang="en-US"/>
          </a:p>
        </p:txBody>
      </p:sp>
    </p:spTree>
    <p:extLst>
      <p:ext uri="{BB962C8B-B14F-4D97-AF65-F5344CB8AC3E}">
        <p14:creationId xmlns:p14="http://schemas.microsoft.com/office/powerpoint/2010/main" val="204716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779584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1325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619125">
              <a:buFont typeface="Arial" panose="020B0604020202020204" pitchFamily="34" charset="0"/>
              <a:buNone/>
            </a:pPr>
            <a:r>
              <a:rPr lang="en-US" sz="1800" dirty="0" smtClean="0"/>
              <a:t>The Agency budget is reviewed by the Sr. Director of Field Services for patterns to</a:t>
            </a:r>
            <a:r>
              <a:rPr lang="en-US" sz="1800" baseline="0" dirty="0" smtClean="0"/>
              <a:t> share with the various SOWI teams to assist in any means available regarding both revenue and expenses. </a:t>
            </a:r>
          </a:p>
          <a:p>
            <a:pPr marL="0" lvl="0" indent="-619125">
              <a:buFont typeface="Arial" panose="020B0604020202020204" pitchFamily="34" charset="0"/>
              <a:buNone/>
            </a:pPr>
            <a:endParaRPr lang="en-US" sz="1800" baseline="0" dirty="0" smtClean="0"/>
          </a:p>
          <a:p>
            <a:pPr marL="0" lvl="0" indent="-619125">
              <a:buFont typeface="Arial" panose="020B0604020202020204" pitchFamily="34" charset="0"/>
              <a:buNone/>
            </a:pPr>
            <a:r>
              <a:rPr lang="en-US" sz="1800" baseline="0" dirty="0" smtClean="0"/>
              <a:t>The Finance Committee utilizes it as an overall  budget understanding. The information is part of the overall SOWI budget information and analysis. </a:t>
            </a:r>
            <a:endParaRPr lang="en-US" sz="1800"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6</a:t>
            </a:fld>
            <a:endParaRPr lang="en-US"/>
          </a:p>
        </p:txBody>
      </p:sp>
    </p:spTree>
    <p:extLst>
      <p:ext uri="{BB962C8B-B14F-4D97-AF65-F5344CB8AC3E}">
        <p14:creationId xmlns:p14="http://schemas.microsoft.com/office/powerpoint/2010/main" val="920843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8094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14778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42262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5095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239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264520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26958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smtClean="0"/>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21879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9125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6407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1092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 </a:t>
            </a:r>
            <a:r>
              <a:rPr lang="en-US" b="1" smtClean="0">
                <a:latin typeface="Helvetica Neue"/>
                <a:cs typeface="Helvetica Neue"/>
              </a:rPr>
              <a:t>storyful.</a:t>
            </a:r>
            <a:endParaRPr lang="en-US" b="1" dirty="0">
              <a:latin typeface="Helvetica Neue"/>
              <a:cs typeface="Helvetica Neue"/>
            </a:endParaRPr>
          </a:p>
        </p:txBody>
      </p:sp>
    </p:spTree>
    <p:extLst>
      <p:ext uri="{BB962C8B-B14F-4D97-AF65-F5344CB8AC3E}">
        <p14:creationId xmlns:p14="http://schemas.microsoft.com/office/powerpoint/2010/main" val="40043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2325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Light" charset="0"/>
              </a:rPr>
              <a:t>Drag picture to placeholder or click icon to add</a:t>
            </a:r>
            <a:endParaRPr lang="en-US" noProof="0" smtClean="0">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4103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image" Target="../media/image2.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smtClean="0">
                <a:sym typeface="Ubuntu Light" charset="0"/>
              </a:rPr>
              <a:t>Click to edit Master text styles</a:t>
            </a:r>
          </a:p>
          <a:p>
            <a:pPr lvl="1"/>
            <a:r>
              <a:rPr lang="ga-IE" smtClean="0">
                <a:sym typeface="Ubuntu Light" charset="0"/>
              </a:rPr>
              <a:t>Second level</a:t>
            </a:r>
          </a:p>
          <a:p>
            <a:pPr lvl="2"/>
            <a:r>
              <a:rPr lang="ga-IE" smtClean="0">
                <a:sym typeface="Ubuntu Light" charset="0"/>
              </a:rPr>
              <a:t>Third level</a:t>
            </a:r>
          </a:p>
          <a:p>
            <a:pPr lvl="3"/>
            <a:r>
              <a:rPr lang="ga-IE" smtClean="0">
                <a:sym typeface="Ubuntu Light" charset="0"/>
              </a:rPr>
              <a:t>Fourth level</a:t>
            </a:r>
          </a:p>
          <a:p>
            <a:pPr lvl="4"/>
            <a:r>
              <a:rPr lang="ga-IE" smtClean="0">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554037" y="6446156"/>
            <a:ext cx="3630637" cy="18732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smtClean="0"/>
              <a:t> </a:t>
            </a:r>
            <a:endParaRPr lang="en-US" dirty="0">
              <a:latin typeface="Ubuntu"/>
              <a:cs typeface="Ubuntu"/>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sz="5400" smtClean="0"/>
              <a:t>Agency Budgets</a:t>
            </a:r>
            <a:endParaRPr lang="en-US" sz="5400" dirty="0"/>
          </a:p>
        </p:txBody>
      </p:sp>
      <p:sp>
        <p:nvSpPr>
          <p:cNvPr id="9" name="Subtitle 8"/>
          <p:cNvSpPr>
            <a:spLocks noGrp="1"/>
          </p:cNvSpPr>
          <p:nvPr>
            <p:ph type="subTitle" idx="1"/>
          </p:nvPr>
        </p:nvSpPr>
        <p:spPr>
          <a:xfrm>
            <a:off x="685354" y="3170863"/>
            <a:ext cx="5543510" cy="1696942"/>
          </a:xfrm>
        </p:spPr>
        <p:txBody>
          <a:bodyPr/>
          <a:lstStyle/>
          <a:p>
            <a:endParaRPr lang="en-US" dirty="0"/>
          </a:p>
        </p:txBody>
      </p:sp>
      <p:sp>
        <p:nvSpPr>
          <p:cNvPr id="10" name="Slide Number Placeholder 9"/>
          <p:cNvSpPr>
            <a:spLocks noGrp="1"/>
          </p:cNvSpPr>
          <p:nvPr>
            <p:ph type="sldNum" sz="quarter" idx="10"/>
          </p:nvPr>
        </p:nvSpPr>
        <p:spPr/>
        <p:txBody>
          <a:bodyPr/>
          <a:lstStyle/>
          <a:p>
            <a:fld id="{F4B88F72-1EA4-FE40-A5CA-BD0111E6622B}" type="slidenum">
              <a:rPr lang="en-US" smtClean="0"/>
              <a:pPr/>
              <a:t>1</a:t>
            </a:fld>
            <a:endParaRPr lang="en-US" dirty="0">
              <a:latin typeface="Ubuntu"/>
              <a:cs typeface="Ubuntu"/>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40451215"/>
      </p:ext>
    </p:extLst>
  </p:cSld>
  <p:clrMapOvr>
    <a:masterClrMapping/>
  </p:clrMapOvr>
  <mc:AlternateContent xmlns:mc="http://schemas.openxmlformats.org/markup-compatibility/2006" xmlns:p14="http://schemas.microsoft.com/office/powerpoint/2010/main">
    <mc:Choice Requires="p14">
      <p:transition spd="med" p14:dur="700" advTm="130578">
        <p:fade/>
      </p:transition>
    </mc:Choice>
    <mc:Fallback xmlns="">
      <p:transition spd="med" advTm="1305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Reason for an Agency Budget</a:t>
            </a:r>
            <a:endParaRPr lang="en-US" dirty="0"/>
          </a:p>
        </p:txBody>
      </p:sp>
      <p:sp>
        <p:nvSpPr>
          <p:cNvPr id="3" name="Content Placeholder 2"/>
          <p:cNvSpPr>
            <a:spLocks noGrp="1"/>
          </p:cNvSpPr>
          <p:nvPr>
            <p:ph idx="1"/>
          </p:nvPr>
        </p:nvSpPr>
        <p:spPr>
          <a:xfrm>
            <a:off x="544514" y="1785257"/>
            <a:ext cx="7458664" cy="4685557"/>
          </a:xfrm>
        </p:spPr>
        <p:txBody>
          <a:bodyPr/>
          <a:lstStyle/>
          <a:p>
            <a:pPr marL="342900" indent="-342900">
              <a:buFont typeface="Arial" panose="020B0604020202020204" pitchFamily="34" charset="0"/>
              <a:buChar char="•"/>
            </a:pPr>
            <a:r>
              <a:rPr lang="en-US" sz="2400" kern="1200" dirty="0"/>
              <a:t>Budget what Program activities, training, and competitions your Agency plans to engage in, and then manage within those parameters. </a:t>
            </a:r>
            <a:endParaRPr lang="en-US" sz="2400" kern="1200" dirty="0" smtClean="0"/>
          </a:p>
          <a:p>
            <a:pPr marL="342900" indent="-342900">
              <a:buFont typeface="Arial" panose="020B0604020202020204" pitchFamily="34" charset="0"/>
              <a:buChar char="•"/>
            </a:pPr>
            <a:r>
              <a:rPr lang="en-US" sz="2400" kern="1200" dirty="0" smtClean="0"/>
              <a:t>Prepare </a:t>
            </a:r>
            <a:r>
              <a:rPr lang="en-US" sz="2400" kern="1200" dirty="0"/>
              <a:t>budgets by consulting the Agency leadership regarding intended goals, budget expenses, and revenue based on prior performance. </a:t>
            </a:r>
            <a:endParaRPr lang="en-US" sz="2400" kern="1200" dirty="0" smtClean="0"/>
          </a:p>
          <a:p>
            <a:pPr marL="342900" indent="-342900">
              <a:buFont typeface="Arial" panose="020B0604020202020204" pitchFamily="34" charset="0"/>
              <a:buChar char="•"/>
            </a:pPr>
            <a:r>
              <a:rPr lang="en-US" sz="2400" kern="1200" dirty="0" smtClean="0"/>
              <a:t>Budgets </a:t>
            </a:r>
            <a:r>
              <a:rPr lang="en-US" sz="2400" kern="1200" dirty="0"/>
              <a:t>are typically prepared during September of the current year for the following </a:t>
            </a:r>
            <a:r>
              <a:rPr lang="en-US" sz="2400" kern="1200" dirty="0" smtClean="0"/>
              <a:t>year.</a:t>
            </a:r>
            <a:endParaRPr lang="en-US" sz="2200" dirty="0" smtClean="0"/>
          </a:p>
        </p:txBody>
      </p:sp>
      <p:sp>
        <p:nvSpPr>
          <p:cNvPr id="4" name="Slide Number Placeholder 3"/>
          <p:cNvSpPr>
            <a:spLocks noGrp="1"/>
          </p:cNvSpPr>
          <p:nvPr>
            <p:ph type="sldNum" sz="quarter" idx="10"/>
          </p:nvPr>
        </p:nvSpPr>
        <p:spPr/>
        <p:txBody>
          <a:bodyPr/>
          <a:lstStyle/>
          <a:p>
            <a:fld id="{F4B88F72-1EA4-FE40-A5CA-BD0111E6622B}" type="slidenum">
              <a:rPr lang="en-US" smtClean="0"/>
              <a:pPr/>
              <a:t>2</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79911961"/>
      </p:ext>
    </p:extLst>
  </p:cSld>
  <p:clrMapOvr>
    <a:masterClrMapping/>
  </p:clrMapOvr>
  <mc:AlternateContent xmlns:mc="http://schemas.openxmlformats.org/markup-compatibility/2006" xmlns:p14="http://schemas.microsoft.com/office/powerpoint/2010/main">
    <mc:Choice Requires="p14">
      <p:transition spd="med" p14:dur="700" advTm="59418">
        <p:fade/>
      </p:transition>
    </mc:Choice>
    <mc:Fallback xmlns="">
      <p:transition spd="med" advTm="594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Agency Budget Information</a:t>
            </a:r>
            <a:endParaRPr lang="en-US" dirty="0"/>
          </a:p>
        </p:txBody>
      </p:sp>
      <p:sp>
        <p:nvSpPr>
          <p:cNvPr id="4" name="Slide Number Placeholder 3"/>
          <p:cNvSpPr>
            <a:spLocks noGrp="1"/>
          </p:cNvSpPr>
          <p:nvPr>
            <p:ph type="sldNum" sz="quarter" idx="10"/>
          </p:nvPr>
        </p:nvSpPr>
        <p:spPr/>
        <p:txBody>
          <a:bodyPr/>
          <a:lstStyle/>
          <a:p>
            <a:fld id="{F4B88F72-1EA4-FE40-A5CA-BD0111E6622B}" type="slidenum">
              <a:rPr lang="en-US" smtClean="0"/>
              <a:pPr/>
              <a:t>3</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9" name="Content Placeholder 8"/>
          <p:cNvPicPr>
            <a:picLocks noGrp="1" noChangeAspect="1"/>
          </p:cNvPicPr>
          <p:nvPr>
            <p:ph idx="1"/>
          </p:nvPr>
        </p:nvPicPr>
        <p:blipFill>
          <a:blip r:embed="rId5"/>
          <a:stretch>
            <a:fillRect/>
          </a:stretch>
        </p:blipFill>
        <p:spPr>
          <a:xfrm>
            <a:off x="544513" y="1785258"/>
            <a:ext cx="7912100" cy="380274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12570338"/>
      </p:ext>
    </p:extLst>
  </p:cSld>
  <p:clrMapOvr>
    <a:masterClrMapping/>
  </p:clrMapOvr>
  <mc:AlternateContent xmlns:mc="http://schemas.openxmlformats.org/markup-compatibility/2006" xmlns:p14="http://schemas.microsoft.com/office/powerpoint/2010/main">
    <mc:Choice Requires="p14">
      <p:transition spd="med" p14:dur="700" advTm="103985">
        <p:fade/>
      </p:transition>
    </mc:Choice>
    <mc:Fallback xmlns="">
      <p:transition spd="med" advTm="1039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Agency Budgets Account Description – Revenue </a:t>
            </a:r>
            <a:endParaRPr lang="en-US" dirty="0"/>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4</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sp>
        <p:nvSpPr>
          <p:cNvPr id="3" name="Content Placeholder 2"/>
          <p:cNvSpPr>
            <a:spLocks noGrp="1"/>
          </p:cNvSpPr>
          <p:nvPr>
            <p:ph idx="1"/>
          </p:nvPr>
        </p:nvSpPr>
        <p:spPr/>
        <p:txBody>
          <a:bodyPr/>
          <a:lstStyle/>
          <a:p>
            <a:r>
              <a:rPr lang="en-US" sz="1600" b="1" dirty="0"/>
              <a:t>4002 Corporate Contributions  </a:t>
            </a:r>
            <a:r>
              <a:rPr lang="en-US" sz="1600" b="1" dirty="0" smtClean="0"/>
              <a:t>- </a:t>
            </a:r>
            <a:r>
              <a:rPr lang="en-US" sz="1600" dirty="0" smtClean="0"/>
              <a:t>Funds </a:t>
            </a:r>
            <a:r>
              <a:rPr lang="en-US" sz="1600" dirty="0"/>
              <a:t>received from corporations in support Special Olympics</a:t>
            </a:r>
          </a:p>
          <a:p>
            <a:r>
              <a:rPr lang="en-US" sz="1600" b="1" dirty="0"/>
              <a:t>4003 Organizations &amp; </a:t>
            </a:r>
            <a:r>
              <a:rPr lang="en-US" sz="1600" b="1" dirty="0" smtClean="0"/>
              <a:t>Associations - </a:t>
            </a:r>
            <a:r>
              <a:rPr lang="en-US" sz="1600" dirty="0" smtClean="0"/>
              <a:t>Funds </a:t>
            </a:r>
            <a:r>
              <a:rPr lang="en-US" sz="1600" dirty="0"/>
              <a:t>received from organizations and associations in support of Special Olympics.</a:t>
            </a:r>
          </a:p>
          <a:p>
            <a:r>
              <a:rPr lang="en-US" sz="1600" b="1" dirty="0"/>
              <a:t>4007 Individual </a:t>
            </a:r>
            <a:r>
              <a:rPr lang="en-US" sz="1600" b="1" dirty="0" smtClean="0"/>
              <a:t>Contributions - </a:t>
            </a:r>
            <a:r>
              <a:rPr lang="en-US" sz="1600" dirty="0" smtClean="0"/>
              <a:t>Fuds </a:t>
            </a:r>
            <a:r>
              <a:rPr lang="en-US" sz="1600" dirty="0"/>
              <a:t>received from individual donations in support of Special Olympics</a:t>
            </a:r>
          </a:p>
          <a:p>
            <a:r>
              <a:rPr lang="en-US" sz="1600" b="1" dirty="0"/>
              <a:t>4200 Fund Raising </a:t>
            </a:r>
            <a:r>
              <a:rPr lang="en-US" sz="1600" b="1" dirty="0" smtClean="0"/>
              <a:t>Events - </a:t>
            </a:r>
            <a:r>
              <a:rPr lang="en-US" sz="1600" dirty="0" smtClean="0"/>
              <a:t>Funds </a:t>
            </a:r>
            <a:r>
              <a:rPr lang="en-US" sz="1600" dirty="0"/>
              <a:t>received due to a specific fund raising event</a:t>
            </a:r>
          </a:p>
          <a:p>
            <a:r>
              <a:rPr lang="en-US" sz="1600" b="1" dirty="0"/>
              <a:t>4205 </a:t>
            </a:r>
            <a:r>
              <a:rPr lang="en-US" sz="1600" b="1" dirty="0" smtClean="0"/>
              <a:t>Souvenirs - </a:t>
            </a:r>
            <a:r>
              <a:rPr lang="en-US" sz="1600" dirty="0" smtClean="0"/>
              <a:t>Funds </a:t>
            </a:r>
            <a:r>
              <a:rPr lang="en-US" sz="1600" dirty="0"/>
              <a:t>received from the sale of Special Olympics souvenir items</a:t>
            </a:r>
          </a:p>
          <a:p>
            <a:r>
              <a:rPr lang="en-US" sz="1600" b="1" dirty="0"/>
              <a:t>4206 </a:t>
            </a:r>
            <a:r>
              <a:rPr lang="en-US" sz="1600" b="1" dirty="0" smtClean="0"/>
              <a:t>Concessions - </a:t>
            </a:r>
            <a:r>
              <a:rPr lang="en-US" sz="1600" dirty="0" smtClean="0"/>
              <a:t>Funds </a:t>
            </a:r>
            <a:r>
              <a:rPr lang="en-US" sz="1600" dirty="0"/>
              <a:t>received from the sale of concession items</a:t>
            </a:r>
          </a:p>
          <a:p>
            <a:r>
              <a:rPr lang="en-US" sz="1600" b="1" dirty="0"/>
              <a:t>4280 Shared Rebate </a:t>
            </a:r>
            <a:r>
              <a:rPr lang="en-US" sz="1600" b="1" dirty="0" smtClean="0"/>
              <a:t>Revenue - </a:t>
            </a:r>
            <a:r>
              <a:rPr lang="en-US" sz="1600" dirty="0" smtClean="0"/>
              <a:t>Funds </a:t>
            </a:r>
            <a:r>
              <a:rPr lang="en-US" sz="1600" dirty="0"/>
              <a:t>received from Regional Fund Raising events as a % raised</a:t>
            </a:r>
          </a:p>
          <a:p>
            <a:r>
              <a:rPr lang="en-US" sz="1600" b="1" dirty="0"/>
              <a:t>4400 Registration </a:t>
            </a:r>
            <a:r>
              <a:rPr lang="en-US" sz="1600" b="1" dirty="0" smtClean="0"/>
              <a:t>Fees - </a:t>
            </a:r>
            <a:r>
              <a:rPr lang="en-US" sz="1600" dirty="0" smtClean="0"/>
              <a:t>Funds </a:t>
            </a:r>
            <a:r>
              <a:rPr lang="en-US" sz="1600" dirty="0"/>
              <a:t>received for fees charged to attend athletic tournaments and sports camps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12583239"/>
      </p:ext>
    </p:extLst>
  </p:cSld>
  <p:clrMapOvr>
    <a:masterClrMapping/>
  </p:clrMapOvr>
  <mc:AlternateContent xmlns:mc="http://schemas.openxmlformats.org/markup-compatibility/2006" xmlns:p14="http://schemas.microsoft.com/office/powerpoint/2010/main">
    <mc:Choice Requires="p14">
      <p:transition spd="med" p14:dur="700" advTm="64190">
        <p:fade/>
      </p:transition>
    </mc:Choice>
    <mc:Fallback xmlns="">
      <p:transition spd="med" advTm="641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 Budget Account Descriptions - Expenses</a:t>
            </a:r>
            <a:endParaRPr lang="en-US" dirty="0"/>
          </a:p>
        </p:txBody>
      </p:sp>
      <p:sp>
        <p:nvSpPr>
          <p:cNvPr id="3" name="Content Placeholder 2"/>
          <p:cNvSpPr>
            <a:spLocks noGrp="1"/>
          </p:cNvSpPr>
          <p:nvPr>
            <p:ph sz="half" idx="1"/>
          </p:nvPr>
        </p:nvSpPr>
        <p:spPr/>
        <p:txBody>
          <a:bodyPr/>
          <a:lstStyle/>
          <a:p>
            <a:pPr marL="237744">
              <a:lnSpc>
                <a:spcPct val="100000"/>
              </a:lnSpc>
            </a:pPr>
            <a:r>
              <a:rPr lang="en-US" sz="1000" b="1" dirty="0"/>
              <a:t>6010 Professional Fees and Services  </a:t>
            </a:r>
            <a:r>
              <a:rPr lang="en-US" sz="1000" b="1" dirty="0" smtClean="0"/>
              <a:t>- </a:t>
            </a:r>
            <a:r>
              <a:rPr lang="en-US" sz="1000" dirty="0" smtClean="0"/>
              <a:t>Costs </a:t>
            </a:r>
            <a:r>
              <a:rPr lang="en-US" sz="1000" dirty="0"/>
              <a:t>incurred for umpires, referees and/or judges</a:t>
            </a:r>
          </a:p>
          <a:p>
            <a:pPr marL="237744">
              <a:lnSpc>
                <a:spcPct val="100000"/>
              </a:lnSpc>
            </a:pPr>
            <a:r>
              <a:rPr lang="en-US" sz="1000" b="1" dirty="0"/>
              <a:t>6011 Bank </a:t>
            </a:r>
            <a:r>
              <a:rPr lang="en-US" sz="1000" b="1" dirty="0" smtClean="0"/>
              <a:t>Charges - </a:t>
            </a:r>
            <a:r>
              <a:rPr lang="en-US" sz="1000" dirty="0" smtClean="0"/>
              <a:t>Costs </a:t>
            </a:r>
            <a:r>
              <a:rPr lang="en-US" sz="1000" dirty="0"/>
              <a:t>incurred for service charges on banking accounts</a:t>
            </a:r>
          </a:p>
          <a:p>
            <a:pPr marL="237744">
              <a:lnSpc>
                <a:spcPct val="100000"/>
              </a:lnSpc>
            </a:pPr>
            <a:r>
              <a:rPr lang="en-US" sz="1000" b="1" dirty="0"/>
              <a:t>6020 </a:t>
            </a:r>
            <a:r>
              <a:rPr lang="en-US" sz="1000" b="1" dirty="0" smtClean="0"/>
              <a:t>Supplies - </a:t>
            </a:r>
            <a:r>
              <a:rPr lang="en-US" sz="1000" dirty="0" smtClean="0"/>
              <a:t>Costs </a:t>
            </a:r>
            <a:r>
              <a:rPr lang="en-US" sz="1000" dirty="0"/>
              <a:t>incurred with the purchase of consumable supplies </a:t>
            </a:r>
          </a:p>
          <a:p>
            <a:pPr marL="237744">
              <a:lnSpc>
                <a:spcPct val="100000"/>
              </a:lnSpc>
            </a:pPr>
            <a:r>
              <a:rPr lang="en-US" sz="1000" b="1" dirty="0"/>
              <a:t>6030 </a:t>
            </a:r>
            <a:r>
              <a:rPr lang="en-US" sz="1000" b="1" dirty="0" smtClean="0"/>
              <a:t>Postage/Shipping - </a:t>
            </a:r>
            <a:r>
              <a:rPr lang="en-US" sz="1000" dirty="0" smtClean="0"/>
              <a:t>Costs incurred for the purchase of stamps, postage, or shipping</a:t>
            </a:r>
          </a:p>
          <a:p>
            <a:pPr marL="237744">
              <a:lnSpc>
                <a:spcPct val="100000"/>
              </a:lnSpc>
            </a:pPr>
            <a:r>
              <a:rPr lang="en-US" sz="1000" b="1" dirty="0" smtClean="0"/>
              <a:t>6034 </a:t>
            </a:r>
            <a:r>
              <a:rPr lang="en-US" sz="1000" b="1" dirty="0"/>
              <a:t>Equipment </a:t>
            </a:r>
            <a:r>
              <a:rPr lang="en-US" sz="1000" b="1" dirty="0" smtClean="0"/>
              <a:t>Rental - </a:t>
            </a:r>
            <a:r>
              <a:rPr lang="en-US" sz="1000" dirty="0" smtClean="0"/>
              <a:t>Cost </a:t>
            </a:r>
            <a:r>
              <a:rPr lang="en-US" sz="1000" dirty="0"/>
              <a:t>of renting equipment needed for fundraising events and sporting events</a:t>
            </a:r>
          </a:p>
          <a:p>
            <a:pPr marL="237744">
              <a:lnSpc>
                <a:spcPct val="100000"/>
              </a:lnSpc>
            </a:pPr>
            <a:r>
              <a:rPr lang="en-US" sz="1000" b="1" dirty="0"/>
              <a:t>6050 </a:t>
            </a:r>
            <a:r>
              <a:rPr lang="en-US" sz="1000" b="1" dirty="0" smtClean="0"/>
              <a:t>Appreciation - </a:t>
            </a:r>
            <a:r>
              <a:rPr lang="en-US" sz="1000" dirty="0" smtClean="0"/>
              <a:t>Costs </a:t>
            </a:r>
            <a:r>
              <a:rPr lang="en-US" sz="1000" dirty="0"/>
              <a:t>incurred for items given in appreciation to volunteers</a:t>
            </a:r>
          </a:p>
          <a:p>
            <a:pPr marL="237744">
              <a:lnSpc>
                <a:spcPct val="100000"/>
              </a:lnSpc>
            </a:pPr>
            <a:r>
              <a:rPr lang="en-US" sz="1000" b="1" dirty="0"/>
              <a:t>6060 </a:t>
            </a:r>
            <a:r>
              <a:rPr lang="en-US" sz="1000" b="1" dirty="0" smtClean="0"/>
              <a:t>Hospitality - </a:t>
            </a:r>
            <a:r>
              <a:rPr lang="en-US" sz="1000" dirty="0" smtClean="0"/>
              <a:t>Costs </a:t>
            </a:r>
            <a:r>
              <a:rPr lang="en-US" sz="1000" dirty="0"/>
              <a:t>incurred for meals or beverages provided to volunteers</a:t>
            </a:r>
          </a:p>
          <a:p>
            <a:pPr marL="237744">
              <a:lnSpc>
                <a:spcPct val="100000"/>
              </a:lnSpc>
            </a:pPr>
            <a:r>
              <a:rPr lang="en-US" sz="1000" b="1" dirty="0"/>
              <a:t>6101 Facility </a:t>
            </a:r>
            <a:r>
              <a:rPr lang="en-US" sz="1000" b="1" dirty="0" smtClean="0"/>
              <a:t>Rental - </a:t>
            </a:r>
            <a:r>
              <a:rPr lang="en-US" sz="1000" dirty="0" smtClean="0"/>
              <a:t>Costs </a:t>
            </a:r>
            <a:r>
              <a:rPr lang="en-US" sz="1000" dirty="0"/>
              <a:t>incurred for renting facilities for sporting or fundraising events</a:t>
            </a:r>
          </a:p>
          <a:p>
            <a:pPr marL="237744">
              <a:lnSpc>
                <a:spcPct val="100000"/>
              </a:lnSpc>
            </a:pPr>
            <a:r>
              <a:rPr lang="en-US" sz="1000" b="1" dirty="0"/>
              <a:t>7033 Raffle </a:t>
            </a:r>
            <a:r>
              <a:rPr lang="en-US" sz="1000" b="1" dirty="0" smtClean="0"/>
              <a:t>Prizes - </a:t>
            </a:r>
            <a:r>
              <a:rPr lang="en-US" sz="1000" dirty="0" smtClean="0"/>
              <a:t>Costs </a:t>
            </a:r>
            <a:r>
              <a:rPr lang="en-US" sz="1000" dirty="0"/>
              <a:t>associated with a raffle </a:t>
            </a:r>
          </a:p>
          <a:p>
            <a:pPr marL="237744">
              <a:lnSpc>
                <a:spcPct val="100000"/>
              </a:lnSpc>
            </a:pPr>
            <a:r>
              <a:rPr lang="en-US" sz="1000" b="1" dirty="0"/>
              <a:t>7063 </a:t>
            </a:r>
            <a:r>
              <a:rPr lang="en-US" sz="1000" b="1" dirty="0" smtClean="0"/>
              <a:t>Concessions - </a:t>
            </a:r>
            <a:r>
              <a:rPr lang="en-US" sz="1000" dirty="0" smtClean="0"/>
              <a:t>Costs </a:t>
            </a:r>
            <a:r>
              <a:rPr lang="en-US" sz="1000" dirty="0"/>
              <a:t>associated with the sale of concessions</a:t>
            </a:r>
          </a:p>
          <a:p>
            <a:pPr marL="237744">
              <a:lnSpc>
                <a:spcPct val="100000"/>
              </a:lnSpc>
            </a:pPr>
            <a:r>
              <a:rPr lang="en-US" sz="1000" b="1" dirty="0"/>
              <a:t>7060 </a:t>
            </a:r>
            <a:r>
              <a:rPr lang="en-US" sz="1000" b="1" dirty="0" smtClean="0"/>
              <a:t>Souvenirs - </a:t>
            </a:r>
            <a:r>
              <a:rPr lang="en-US" sz="1000" dirty="0" smtClean="0"/>
              <a:t>Costs </a:t>
            </a:r>
            <a:r>
              <a:rPr lang="en-US" sz="1000" dirty="0"/>
              <a:t>associated with the sale of items purchased for resale</a:t>
            </a:r>
          </a:p>
        </p:txBody>
      </p:sp>
      <p:sp>
        <p:nvSpPr>
          <p:cNvPr id="6" name="Content Placeholder 5"/>
          <p:cNvSpPr>
            <a:spLocks noGrp="1"/>
          </p:cNvSpPr>
          <p:nvPr>
            <p:ph sz="half" idx="2"/>
          </p:nvPr>
        </p:nvSpPr>
        <p:spPr/>
        <p:txBody>
          <a:bodyPr/>
          <a:lstStyle/>
          <a:p>
            <a:r>
              <a:rPr lang="en-US" sz="1000" b="1" dirty="0"/>
              <a:t>8000 Athlete </a:t>
            </a:r>
            <a:r>
              <a:rPr lang="en-US" sz="1000" b="1" dirty="0" smtClean="0"/>
              <a:t>Awards - </a:t>
            </a:r>
            <a:r>
              <a:rPr lang="en-US" sz="1000" dirty="0" smtClean="0"/>
              <a:t>Costs </a:t>
            </a:r>
            <a:r>
              <a:rPr lang="en-US" sz="1000" dirty="0"/>
              <a:t>incurred for medals, ribbons, and team plaques given to athletes at competitions </a:t>
            </a:r>
          </a:p>
          <a:p>
            <a:r>
              <a:rPr lang="en-US" sz="1000" b="1" dirty="0"/>
              <a:t>8010 Athlete </a:t>
            </a:r>
            <a:r>
              <a:rPr lang="en-US" sz="1000" b="1" dirty="0" smtClean="0"/>
              <a:t>Entertainment - </a:t>
            </a:r>
            <a:r>
              <a:rPr lang="en-US" sz="1000" dirty="0" smtClean="0"/>
              <a:t>Cost </a:t>
            </a:r>
            <a:r>
              <a:rPr lang="en-US" sz="1000" dirty="0"/>
              <a:t>incurred for entertainment provided for athletes at Agency events</a:t>
            </a:r>
          </a:p>
          <a:p>
            <a:r>
              <a:rPr lang="en-US" sz="1000" b="1" dirty="0"/>
              <a:t>8030 Athlete </a:t>
            </a:r>
            <a:r>
              <a:rPr lang="en-US" sz="1000" b="1" dirty="0" smtClean="0"/>
              <a:t>Transportation - </a:t>
            </a:r>
            <a:r>
              <a:rPr lang="en-US" sz="1000" dirty="0" smtClean="0"/>
              <a:t>Cost </a:t>
            </a:r>
            <a:r>
              <a:rPr lang="en-US" sz="1000" dirty="0"/>
              <a:t>incurred for transportation services for travel to state competitions</a:t>
            </a:r>
          </a:p>
          <a:p>
            <a:r>
              <a:rPr lang="en-US" sz="1000" b="1" dirty="0"/>
              <a:t>8040 Athlete </a:t>
            </a:r>
            <a:r>
              <a:rPr lang="en-US" sz="1000" b="1" dirty="0" smtClean="0"/>
              <a:t>Uniforms - </a:t>
            </a:r>
            <a:r>
              <a:rPr lang="en-US" sz="1000" dirty="0" smtClean="0"/>
              <a:t>Cost </a:t>
            </a:r>
            <a:r>
              <a:rPr lang="en-US" sz="1000" dirty="0"/>
              <a:t>incurred for uniforms for athletes</a:t>
            </a:r>
          </a:p>
          <a:p>
            <a:r>
              <a:rPr lang="en-US" sz="1000" b="1" dirty="0"/>
              <a:t>8050 Registration/Competition </a:t>
            </a:r>
            <a:r>
              <a:rPr lang="en-US" sz="1000" b="1" dirty="0" smtClean="0"/>
              <a:t>Fees - </a:t>
            </a:r>
            <a:r>
              <a:rPr lang="en-US" sz="1000" dirty="0" smtClean="0"/>
              <a:t>Costs </a:t>
            </a:r>
            <a:r>
              <a:rPr lang="en-US" sz="1000" dirty="0"/>
              <a:t>incurred to participate in competitions and training schools</a:t>
            </a:r>
          </a:p>
          <a:p>
            <a:r>
              <a:rPr lang="en-US" sz="1000" b="1" dirty="0"/>
              <a:t>8100 Athlete </a:t>
            </a:r>
            <a:r>
              <a:rPr lang="en-US" sz="1000" b="1" dirty="0" smtClean="0"/>
              <a:t>Housing - </a:t>
            </a:r>
            <a:r>
              <a:rPr lang="en-US" sz="1000" dirty="0" smtClean="0"/>
              <a:t>Costs </a:t>
            </a:r>
            <a:r>
              <a:rPr lang="en-US" sz="1000" dirty="0"/>
              <a:t>incurred to provide athlete housing at competitions and training schools</a:t>
            </a:r>
          </a:p>
          <a:p>
            <a:r>
              <a:rPr lang="en-US" sz="1000" b="1" dirty="0"/>
              <a:t>8200 Athlete </a:t>
            </a:r>
            <a:r>
              <a:rPr lang="en-US" sz="1000" b="1" dirty="0" smtClean="0"/>
              <a:t>Meals - </a:t>
            </a:r>
            <a:r>
              <a:rPr lang="en-US" sz="1000" dirty="0" smtClean="0"/>
              <a:t>Costs </a:t>
            </a:r>
            <a:r>
              <a:rPr lang="en-US" sz="1000" dirty="0"/>
              <a:t>incurred to provide athlete meals at competitions and training schools</a:t>
            </a:r>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5</a:t>
            </a:fld>
            <a:r>
              <a:rPr lang="en-US" dirty="0" smtClean="0">
                <a:solidFill>
                  <a:srgbClr val="2E3333"/>
                </a:solidFill>
              </a:rPr>
              <a:t> /  </a:t>
            </a:r>
            <a:r>
              <a:rPr lang="en-US" dirty="0" smtClean="0">
                <a:solidFill>
                  <a:srgbClr val="2E3333"/>
                </a:solidFill>
                <a:latin typeface="Ubuntu"/>
                <a:cs typeface="Ubuntu"/>
              </a:rPr>
              <a:t>Special Olympics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91675266"/>
      </p:ext>
    </p:extLst>
  </p:cSld>
  <p:clrMapOvr>
    <a:masterClrMapping/>
  </p:clrMapOvr>
  <mc:AlternateContent xmlns:mc="http://schemas.openxmlformats.org/markup-compatibility/2006" xmlns:p14="http://schemas.microsoft.com/office/powerpoint/2010/main">
    <mc:Choice Requires="p14">
      <p:transition spd="med" p14:dur="700" advTm="84368">
        <p:fade/>
      </p:transition>
    </mc:Choice>
    <mc:Fallback xmlns="">
      <p:transition spd="med" advTm="843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is the Information Used</a:t>
            </a:r>
            <a:endParaRPr lang="en-US" dirty="0"/>
          </a:p>
        </p:txBody>
      </p:sp>
      <p:sp>
        <p:nvSpPr>
          <p:cNvPr id="3" name="Content Placeholder 2"/>
          <p:cNvSpPr>
            <a:spLocks noGrp="1"/>
          </p:cNvSpPr>
          <p:nvPr>
            <p:ph idx="1"/>
          </p:nvPr>
        </p:nvSpPr>
        <p:spPr>
          <a:xfrm>
            <a:off x="544513" y="1412777"/>
            <a:ext cx="7912100" cy="5058037"/>
          </a:xfrm>
        </p:spPr>
        <p:txBody>
          <a:bodyPr/>
          <a:lstStyle/>
          <a:p>
            <a:pPr marL="285750" indent="-285750">
              <a:buFont typeface="Arial" panose="020B0604020202020204" pitchFamily="34" charset="0"/>
              <a:buChar char="•"/>
            </a:pPr>
            <a:r>
              <a:rPr lang="en-US" sz="2000" b="1" dirty="0" smtClean="0"/>
              <a:t>Revenue</a:t>
            </a:r>
          </a:p>
          <a:p>
            <a:pPr marL="581025" lvl="2" indent="-285750">
              <a:buFont typeface="Arial" panose="020B0604020202020204" pitchFamily="34" charset="0"/>
              <a:buChar char="•"/>
            </a:pPr>
            <a:r>
              <a:rPr lang="en-US" sz="1400" dirty="0" smtClean="0"/>
              <a:t>How  agencies are fundraising – understanding trends both regionally and statewide</a:t>
            </a:r>
          </a:p>
          <a:p>
            <a:pPr marL="903257" lvl="5" indent="-285750">
              <a:buFont typeface="Arial" panose="020B0604020202020204" pitchFamily="34" charset="0"/>
              <a:buChar char="•"/>
            </a:pPr>
            <a:r>
              <a:rPr lang="en-US" sz="1400" dirty="0" smtClean="0"/>
              <a:t>Brat Fry's</a:t>
            </a:r>
          </a:p>
          <a:p>
            <a:pPr marL="903257" lvl="5" indent="-285750">
              <a:buFont typeface="Arial" panose="020B0604020202020204" pitchFamily="34" charset="0"/>
              <a:buChar char="•"/>
            </a:pPr>
            <a:r>
              <a:rPr lang="en-US" sz="1400" dirty="0" smtClean="0"/>
              <a:t>SOWI Events</a:t>
            </a:r>
          </a:p>
          <a:p>
            <a:pPr marL="1224714" lvl="6" indent="-285750">
              <a:buFont typeface="Arial" panose="020B0604020202020204" pitchFamily="34" charset="0"/>
              <a:buChar char="•"/>
            </a:pPr>
            <a:r>
              <a:rPr lang="en-US" sz="1400" dirty="0" smtClean="0"/>
              <a:t>Torch Run T-shirts</a:t>
            </a:r>
          </a:p>
          <a:p>
            <a:pPr marL="1224714" lvl="6" indent="-285750">
              <a:buFont typeface="Arial" panose="020B0604020202020204" pitchFamily="34" charset="0"/>
              <a:buChar char="•"/>
            </a:pPr>
            <a:r>
              <a:rPr lang="en-US" sz="1400" dirty="0" smtClean="0"/>
              <a:t>Polar Plunge Agency Rebates</a:t>
            </a:r>
            <a:endParaRPr lang="en-US" sz="1400" dirty="0"/>
          </a:p>
          <a:p>
            <a:pPr marL="1224714" lvl="6" indent="-285750">
              <a:buFont typeface="Arial" panose="020B0604020202020204" pitchFamily="34" charset="0"/>
              <a:buChar char="•"/>
            </a:pPr>
            <a:r>
              <a:rPr lang="en-US" sz="1400" dirty="0" smtClean="0"/>
              <a:t>Other</a:t>
            </a:r>
          </a:p>
          <a:p>
            <a:pPr marL="581025" lvl="4" indent="-285750">
              <a:buFont typeface="Arial" panose="020B0604020202020204" pitchFamily="34" charset="0"/>
              <a:buChar char="•"/>
            </a:pPr>
            <a:r>
              <a:rPr lang="en-US" sz="1400" dirty="0" smtClean="0"/>
              <a:t>How can we assist in ideas, etc.</a:t>
            </a:r>
          </a:p>
          <a:p>
            <a:pPr marL="330200" lvl="1" indent="-285750">
              <a:buFont typeface="Arial" panose="020B0604020202020204" pitchFamily="34" charset="0"/>
              <a:buChar char="•"/>
            </a:pPr>
            <a:r>
              <a:rPr lang="en-US" sz="2000" b="1" dirty="0" smtClean="0">
                <a:latin typeface="+mn-lt"/>
              </a:rPr>
              <a:t>Expenses</a:t>
            </a:r>
          </a:p>
          <a:p>
            <a:pPr marL="581025" lvl="2" indent="-285750">
              <a:buFont typeface="Arial" panose="020B0604020202020204" pitchFamily="34" charset="0"/>
              <a:buChar char="•"/>
            </a:pPr>
            <a:r>
              <a:rPr lang="en-US" sz="1400" dirty="0"/>
              <a:t>How  agencies are </a:t>
            </a:r>
            <a:r>
              <a:rPr lang="en-US" sz="1400" dirty="0" smtClean="0"/>
              <a:t>utilizing their agency funds </a:t>
            </a:r>
            <a:r>
              <a:rPr lang="en-US" sz="1400" dirty="0"/>
              <a:t>– understanding trends both regionally and </a:t>
            </a:r>
            <a:r>
              <a:rPr lang="en-US" sz="1400" dirty="0" smtClean="0"/>
              <a:t>statewide</a:t>
            </a:r>
          </a:p>
          <a:p>
            <a:pPr marL="903257" lvl="5" indent="-285750">
              <a:buFont typeface="Arial" panose="020B0604020202020204" pitchFamily="34" charset="0"/>
              <a:buChar char="•"/>
            </a:pPr>
            <a:r>
              <a:rPr lang="en-US" sz="1400" dirty="0" smtClean="0"/>
              <a:t>Registration fees</a:t>
            </a:r>
          </a:p>
          <a:p>
            <a:pPr marL="903257" lvl="5" indent="-285750">
              <a:buFont typeface="Arial" panose="020B0604020202020204" pitchFamily="34" charset="0"/>
              <a:buChar char="•"/>
            </a:pPr>
            <a:r>
              <a:rPr lang="en-US" sz="1400" dirty="0" smtClean="0"/>
              <a:t>Transportation</a:t>
            </a:r>
          </a:p>
          <a:p>
            <a:pPr marL="903257" lvl="5" indent="-285750">
              <a:buFont typeface="Arial" panose="020B0604020202020204" pitchFamily="34" charset="0"/>
              <a:buChar char="•"/>
            </a:pPr>
            <a:r>
              <a:rPr lang="en-US" sz="1400" dirty="0" smtClean="0"/>
              <a:t>Uniforms</a:t>
            </a:r>
          </a:p>
          <a:p>
            <a:pPr marL="903257" lvl="5" indent="-285750">
              <a:buFont typeface="Arial" panose="020B0604020202020204" pitchFamily="34" charset="0"/>
              <a:buChar char="•"/>
            </a:pPr>
            <a:r>
              <a:rPr lang="en-US" sz="1400" dirty="0" smtClean="0"/>
              <a:t>Facilities</a:t>
            </a:r>
          </a:p>
          <a:p>
            <a:pPr marL="581025" lvl="2" indent="-285750">
              <a:buFont typeface="Arial" panose="020B0604020202020204" pitchFamily="34" charset="0"/>
              <a:buChar char="•"/>
            </a:pPr>
            <a:r>
              <a:rPr lang="en-US" sz="1400" dirty="0" smtClean="0"/>
              <a:t>SOWI track to see if relationships and sponsorships to assist in cost reduction</a:t>
            </a:r>
          </a:p>
          <a:p>
            <a:pPr marL="903257" lvl="5" indent="-285750">
              <a:buFont typeface="Arial" panose="020B0604020202020204" pitchFamily="34" charset="0"/>
              <a:buChar char="•"/>
            </a:pPr>
            <a:endParaRPr lang="en-US" sz="1400" dirty="0" smtClean="0"/>
          </a:p>
          <a:p>
            <a:pPr marL="903257" lvl="5" indent="-285750">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fld id="{F4B88F72-1EA4-FE40-A5CA-BD0111E6622B}" type="slidenum">
              <a:rPr lang="en-US" smtClean="0"/>
              <a:pPr/>
              <a:t>6</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83143834"/>
      </p:ext>
    </p:extLst>
  </p:cSld>
  <p:clrMapOvr>
    <a:masterClrMapping/>
  </p:clrMapOvr>
  <mc:AlternateContent xmlns:mc="http://schemas.openxmlformats.org/markup-compatibility/2006" xmlns:p14="http://schemas.microsoft.com/office/powerpoint/2010/main">
    <mc:Choice Requires="p14">
      <p:transition spd="med" p14:dur="700" advTm="36480">
        <p:fade/>
      </p:transition>
    </mc:Choice>
    <mc:Fallback xmlns="">
      <p:transition spd="med" advTm="364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smtClean="0"/>
              <a:t>Long-Term</a:t>
            </a:r>
            <a:endParaRPr lang="en-US" sz="4800" dirty="0"/>
          </a:p>
        </p:txBody>
      </p:sp>
      <p:sp>
        <p:nvSpPr>
          <p:cNvPr id="3" name="Content Placeholder 2"/>
          <p:cNvSpPr>
            <a:spLocks noGrp="1"/>
          </p:cNvSpPr>
          <p:nvPr>
            <p:ph idx="1"/>
          </p:nvPr>
        </p:nvSpPr>
        <p:spPr/>
        <p:txBody>
          <a:bodyPr/>
          <a:lstStyle/>
          <a:p>
            <a:r>
              <a:rPr lang="en-US" sz="2000" dirty="0" smtClean="0"/>
              <a:t>SOWI will gather and compare information from Agency Budgets over over year.</a:t>
            </a:r>
          </a:p>
          <a:p>
            <a:pPr marL="342900" indent="-342900">
              <a:buFont typeface="Arial" panose="020B0604020202020204" pitchFamily="34" charset="0"/>
              <a:buChar char="•"/>
            </a:pPr>
            <a:r>
              <a:rPr lang="en-US" sz="2000" dirty="0" smtClean="0"/>
              <a:t>Trends within an Agency</a:t>
            </a:r>
          </a:p>
          <a:p>
            <a:pPr marL="342900" indent="-342900">
              <a:buFont typeface="Arial" panose="020B0604020202020204" pitchFamily="34" charset="0"/>
              <a:buChar char="•"/>
            </a:pPr>
            <a:r>
              <a:rPr lang="en-US" sz="2000" dirty="0" smtClean="0"/>
              <a:t>Trends within a Region</a:t>
            </a:r>
          </a:p>
          <a:p>
            <a:pPr marL="342900" indent="-342900">
              <a:buFont typeface="Arial" panose="020B0604020202020204" pitchFamily="34" charset="0"/>
              <a:buChar char="•"/>
            </a:pPr>
            <a:r>
              <a:rPr lang="en-US" sz="2000" dirty="0" smtClean="0"/>
              <a:t>Trends Statewide</a:t>
            </a:r>
          </a:p>
          <a:p>
            <a:pPr marL="0" indent="0"/>
            <a:r>
              <a:rPr lang="en-US" sz="2000" dirty="0" smtClean="0"/>
              <a:t>What can SOWI </a:t>
            </a:r>
          </a:p>
          <a:p>
            <a:pPr marL="342900" indent="-342900">
              <a:buFont typeface="Arial" panose="020B0604020202020204" pitchFamily="34" charset="0"/>
              <a:buChar char="•"/>
            </a:pPr>
            <a:r>
              <a:rPr lang="en-US" sz="2000" dirty="0" smtClean="0"/>
              <a:t>Create information to assist agencies on how to fundraise</a:t>
            </a:r>
          </a:p>
          <a:p>
            <a:pPr marL="342900" indent="-342900">
              <a:buFont typeface="Arial" panose="020B0604020202020204" pitchFamily="34" charset="0"/>
              <a:buChar char="•"/>
            </a:pPr>
            <a:r>
              <a:rPr lang="en-US" sz="2000" dirty="0" smtClean="0"/>
              <a:t>How do we lower the costs on transportation or facilities. Create something statewide.</a:t>
            </a:r>
            <a:endParaRPr lang="en-US" sz="2000" dirty="0"/>
          </a:p>
          <a:p>
            <a:pPr marL="342900" indent="-342900">
              <a:buFont typeface="Arial" panose="020B0604020202020204" pitchFamily="34" charset="0"/>
              <a:buChar char="•"/>
            </a:pPr>
            <a:endParaRPr lang="en-US" sz="2000" dirty="0" smtClean="0"/>
          </a:p>
          <a:p>
            <a:endParaRPr lang="en-US" sz="2000" dirty="0"/>
          </a:p>
        </p:txBody>
      </p:sp>
      <p:sp>
        <p:nvSpPr>
          <p:cNvPr id="4" name="Slide Number Placeholder 3"/>
          <p:cNvSpPr>
            <a:spLocks noGrp="1"/>
          </p:cNvSpPr>
          <p:nvPr>
            <p:ph type="sldNum" sz="quarter" idx="10"/>
          </p:nvPr>
        </p:nvSpPr>
        <p:spPr/>
        <p:txBody>
          <a:bodyPr/>
          <a:lstStyle/>
          <a:p>
            <a:fld id="{F4B88F72-1EA4-FE40-A5CA-BD0111E6622B}" type="slidenum">
              <a:rPr lang="en-US" smtClean="0"/>
              <a:pPr/>
              <a:t>7</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58789156"/>
      </p:ext>
    </p:extLst>
  </p:cSld>
  <p:clrMapOvr>
    <a:masterClrMapping/>
  </p:clrMapOvr>
  <mc:AlternateContent xmlns:mc="http://schemas.openxmlformats.org/markup-compatibility/2006" xmlns:p14="http://schemas.microsoft.com/office/powerpoint/2010/main">
    <mc:Choice Requires="p14">
      <p:transition spd="med" p14:dur="700" advTm="69132">
        <p:fade/>
      </p:transition>
    </mc:Choice>
    <mc:Fallback xmlns="">
      <p:transition spd="med" advTm="691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354" y="1645493"/>
            <a:ext cx="7773293" cy="1470049"/>
          </a:xfrm>
        </p:spPr>
        <p:txBody>
          <a:bodyPr/>
          <a:lstStyle/>
          <a:p>
            <a:pPr algn="ctr"/>
            <a:r>
              <a:rPr lang="en-US" sz="5400" dirty="0" smtClean="0"/>
              <a:t>Thank you for all you do!</a:t>
            </a:r>
            <a:endParaRPr lang="en-US" sz="5400" dirty="0"/>
          </a:p>
        </p:txBody>
      </p:sp>
      <p:sp>
        <p:nvSpPr>
          <p:cNvPr id="9" name="Subtitle 8"/>
          <p:cNvSpPr>
            <a:spLocks noGrp="1"/>
          </p:cNvSpPr>
          <p:nvPr>
            <p:ph type="subTitle" idx="1"/>
          </p:nvPr>
        </p:nvSpPr>
        <p:spPr>
          <a:xfrm>
            <a:off x="685354" y="3170863"/>
            <a:ext cx="5543510" cy="1696942"/>
          </a:xfrm>
        </p:spPr>
        <p:txBody>
          <a:bodyPr/>
          <a:lstStyle/>
          <a:p>
            <a:endParaRPr lang="en-US" dirty="0"/>
          </a:p>
        </p:txBody>
      </p:sp>
      <p:sp>
        <p:nvSpPr>
          <p:cNvPr id="10" name="Slide Number Placeholder 9"/>
          <p:cNvSpPr>
            <a:spLocks noGrp="1"/>
          </p:cNvSpPr>
          <p:nvPr>
            <p:ph type="sldNum" sz="quarter" idx="10"/>
          </p:nvPr>
        </p:nvSpPr>
        <p:spPr/>
        <p:txBody>
          <a:bodyPr/>
          <a:lstStyle/>
          <a:p>
            <a:fld id="{F4B88F72-1EA4-FE40-A5CA-BD0111E6622B}" type="slidenum">
              <a:rPr lang="en-US" smtClean="0"/>
              <a:pPr/>
              <a:t>8</a:t>
            </a:fld>
            <a:endParaRPr lang="en-US" dirty="0">
              <a:latin typeface="Ubuntu"/>
              <a:cs typeface="Ubuntu"/>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06663784"/>
      </p:ext>
    </p:extLst>
  </p:cSld>
  <p:clrMapOvr>
    <a:masterClrMapping/>
  </p:clrMapOvr>
  <mc:AlternateContent xmlns:mc="http://schemas.openxmlformats.org/markup-compatibility/2006" xmlns:p14="http://schemas.microsoft.com/office/powerpoint/2010/main">
    <mc:Choice Requires="p14">
      <p:transition spd="med" p14:dur="700" advTm="76869">
        <p:fade/>
      </p:transition>
    </mc:Choice>
    <mc:Fallback xmlns="">
      <p:transition spd="med" advTm="768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SO_AP_Presentation.potx</Template>
  <TotalTime>2906</TotalTime>
  <Words>1130</Words>
  <Application>Microsoft Office PowerPoint</Application>
  <PresentationFormat>On-screen Show (4:3)</PresentationFormat>
  <Paragraphs>95</Paragraphs>
  <Slides>8</Slides>
  <Notes>6</Notes>
  <HiddenSlides>0</HiddenSlides>
  <MMClips>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MS PGothic</vt:lpstr>
      <vt:lpstr>Arial</vt:lpstr>
      <vt:lpstr>Calibri</vt:lpstr>
      <vt:lpstr>Gill Sans</vt:lpstr>
      <vt:lpstr>Helvetica Neue</vt:lpstr>
      <vt:lpstr>Ubuntu</vt:lpstr>
      <vt:lpstr>Ubuntu Light</vt:lpstr>
      <vt:lpstr>ヒラギノ角ゴ ProN W3</vt:lpstr>
      <vt:lpstr>SO_AP_Presentation</vt:lpstr>
      <vt:lpstr>Body White copy</vt:lpstr>
      <vt:lpstr>Agency Budgets</vt:lpstr>
      <vt:lpstr>Reason for an Agency Budget</vt:lpstr>
      <vt:lpstr>Agency Budget Information</vt:lpstr>
      <vt:lpstr>Agency Budgets Account Description – Revenue </vt:lpstr>
      <vt:lpstr>Agency Budget Account Descriptions - Expenses</vt:lpstr>
      <vt:lpstr>How is the Information Used</vt:lpstr>
      <vt:lpstr>Long-Term</vt:lpstr>
      <vt:lpstr>Thank you for all you do!</vt:lpstr>
    </vt:vector>
  </TitlesOfParts>
  <Company>Zero-G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Ciaran OGaora</dc:creator>
  <cp:lastModifiedBy>Tommy Jaime</cp:lastModifiedBy>
  <cp:revision>134</cp:revision>
  <cp:lastPrinted>2017-03-01T18:46:45Z</cp:lastPrinted>
  <dcterms:created xsi:type="dcterms:W3CDTF">2012-07-11T16:39:32Z</dcterms:created>
  <dcterms:modified xsi:type="dcterms:W3CDTF">2020-09-15T14:17:59Z</dcterms:modified>
</cp:coreProperties>
</file>