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4" r:id="rId1"/>
    <p:sldMasterId id="2147483723" r:id="rId2"/>
  </p:sldMasterIdLst>
  <p:notesMasterIdLst>
    <p:notesMasterId r:id="rId31"/>
  </p:notesMasterIdLst>
  <p:handoutMasterIdLst>
    <p:handoutMasterId r:id="rId32"/>
  </p:handoutMasterIdLst>
  <p:sldIdLst>
    <p:sldId id="256" r:id="rId3"/>
    <p:sldId id="290" r:id="rId4"/>
    <p:sldId id="300" r:id="rId5"/>
    <p:sldId id="301" r:id="rId6"/>
    <p:sldId id="292" r:id="rId7"/>
    <p:sldId id="269" r:id="rId8"/>
    <p:sldId id="293" r:id="rId9"/>
    <p:sldId id="280" r:id="rId10"/>
    <p:sldId id="281" r:id="rId11"/>
    <p:sldId id="270" r:id="rId12"/>
    <p:sldId id="279" r:id="rId13"/>
    <p:sldId id="294" r:id="rId14"/>
    <p:sldId id="299" r:id="rId15"/>
    <p:sldId id="296" r:id="rId16"/>
    <p:sldId id="278" r:id="rId17"/>
    <p:sldId id="287" r:id="rId18"/>
    <p:sldId id="284" r:id="rId19"/>
    <p:sldId id="285" r:id="rId20"/>
    <p:sldId id="272" r:id="rId21"/>
    <p:sldId id="282" r:id="rId22"/>
    <p:sldId id="276" r:id="rId23"/>
    <p:sldId id="298" r:id="rId24"/>
    <p:sldId id="273" r:id="rId25"/>
    <p:sldId id="274" r:id="rId26"/>
    <p:sldId id="286" r:id="rId27"/>
    <p:sldId id="275" r:id="rId28"/>
    <p:sldId id="291" r:id="rId29"/>
    <p:sldId id="295" r:id="rId30"/>
  </p:sldIdLst>
  <p:sldSz cx="9144000" cy="6858000" type="screen4x3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222421"/>
    <a:srgbClr val="2E3333"/>
    <a:srgbClr val="1A1A16"/>
    <a:srgbClr val="1A1A10"/>
    <a:srgbClr val="16151E"/>
    <a:srgbClr val="292511"/>
    <a:srgbClr val="000000"/>
    <a:srgbClr val="FF5517"/>
    <a:srgbClr val="FF79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00" autoAdjust="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1428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01" d="100"/>
          <a:sy n="101" d="100"/>
        </p:scale>
        <p:origin x="-3232" y="-120"/>
      </p:cViewPr>
      <p:guideLst>
        <p:guide orient="horz" pos="2909"/>
        <p:guide pos="218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64D70A94-535E-A242-8751-E65D819C19D3}" type="datetimeFigureOut">
              <a:rPr lang="en-US" smtClean="0"/>
              <a:pPr/>
              <a:t>11/18/2022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97442F98-C731-A94C-AA10-6D9C96A04D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005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31A25BBB-A885-FB47-A586-C46B257BEE92}" type="datetimeFigureOut">
              <a:rPr lang="en-US" smtClean="0"/>
              <a:pPr/>
              <a:t>11/18/2022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036B4B2F-0019-C942-9AE2-8EB4A07943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6320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1150622"/>
            <a:ext cx="7773293" cy="1470049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4703" y="2973325"/>
            <a:ext cx="6400354" cy="1752451"/>
          </a:xfrm>
        </p:spPr>
        <p:txBody>
          <a:bodyPr/>
          <a:lstStyle>
            <a:lvl1pPr marL="0" indent="0" algn="l">
              <a:buNone/>
              <a:defRPr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ga-IE" smtClean="0"/>
              <a:t>Click to edit Master subtitle style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154354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2130848"/>
            <a:ext cx="7773293" cy="1470049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7"/>
            <a:ext cx="6400354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ga-IE" smtClean="0"/>
              <a:t>Click to edit Master subtitle style</a:t>
            </a:r>
            <a:endParaRPr lang="en-US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3809498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</a:p>
        </p:txBody>
      </p:sp>
    </p:spTree>
    <p:extLst>
      <p:ext uri="{BB962C8B-B14F-4D97-AF65-F5344CB8AC3E}">
        <p14:creationId xmlns:p14="http://schemas.microsoft.com/office/powerpoint/2010/main" val="2450640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711" y="1741289"/>
            <a:ext cx="3902273" cy="4464844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4141" y="1741289"/>
            <a:ext cx="3902273" cy="4464844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2834944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534791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174379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5" y="1534791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5" y="2174379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7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1147788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4226246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3509570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3473"/>
            <a:ext cx="3008189" cy="826519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ga-IE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1910081"/>
            <a:ext cx="5111130" cy="421568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7" y="1910081"/>
            <a:ext cx="3008189" cy="4215684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223992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8F6C85-62F1-2E45-BAF4-9247EEFC73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6917" y="221921"/>
            <a:ext cx="8791061" cy="6436217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pPr lvl="0"/>
            <a:r>
              <a:rPr lang="ga-IE" noProof="0" smtClean="0">
                <a:sym typeface="Ubuntu" charset="0"/>
              </a:rPr>
              <a:t>Drag picture to placeholder or click icon to add</a:t>
            </a:r>
            <a:endParaRPr lang="en-US" noProof="0" smtClean="0">
              <a:sym typeface="Ubuntu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743" y="5084341"/>
            <a:ext cx="6875132" cy="56703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ga-IE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0743" y="5757637"/>
            <a:ext cx="6891759" cy="616450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52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69586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9" y="2600179"/>
            <a:ext cx="7772176" cy="1361777"/>
          </a:xfrm>
        </p:spPr>
        <p:txBody>
          <a:bodyPr/>
          <a:lstStyle>
            <a:lvl1pPr algn="l">
              <a:defRPr sz="2800" b="1" cap="all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9" y="1099991"/>
            <a:ext cx="7772176" cy="1500188"/>
          </a:xfrm>
        </p:spPr>
        <p:txBody>
          <a:bodyPr anchor="b"/>
          <a:lstStyle>
            <a:lvl1pPr marL="0" indent="0">
              <a:buNone/>
              <a:defRPr sz="1400"/>
            </a:lvl1pPr>
            <a:lvl2pPr marL="321457" indent="0">
              <a:buNone/>
              <a:defRPr sz="1300"/>
            </a:lvl2pPr>
            <a:lvl3pPr marL="642915" indent="0">
              <a:buNone/>
              <a:defRPr sz="1100"/>
            </a:lvl3pPr>
            <a:lvl4pPr marL="964372" indent="0">
              <a:buNone/>
              <a:defRPr sz="1000"/>
            </a:lvl4pPr>
            <a:lvl5pPr marL="1285829" indent="0">
              <a:buNone/>
              <a:defRPr sz="1000"/>
            </a:lvl5pPr>
            <a:lvl6pPr marL="1607287" indent="0">
              <a:buNone/>
              <a:defRPr sz="1000"/>
            </a:lvl6pPr>
            <a:lvl7pPr marL="1928744" indent="0">
              <a:buNone/>
              <a:defRPr sz="1000"/>
            </a:lvl7pPr>
            <a:lvl8pPr marL="2250201" indent="0">
              <a:buNone/>
              <a:defRPr sz="1000"/>
            </a:lvl8pPr>
            <a:lvl9pPr marL="2571659" indent="0">
              <a:buNone/>
              <a:defRPr sz="10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187905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711" y="2375297"/>
            <a:ext cx="3902273" cy="1857375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4141" y="2375297"/>
            <a:ext cx="3902273" cy="1857375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912543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2246177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885765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5" y="2267025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5" y="2906613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7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640717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109274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/ </a:t>
            </a:r>
            <a:r>
              <a:rPr lang="en-US" b="1" smtClean="0">
                <a:latin typeface="Helvetica Neue"/>
                <a:cs typeface="Helvetica Neue"/>
              </a:rPr>
              <a:t>storyful.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004358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3473"/>
            <a:ext cx="3008189" cy="116197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273472"/>
            <a:ext cx="5111130" cy="585229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7" y="1435448"/>
            <a:ext cx="3008189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232538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35" y="4800824"/>
            <a:ext cx="5486177" cy="56703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35" y="612800"/>
            <a:ext cx="5486177" cy="4114354"/>
          </a:xfrm>
        </p:spPr>
        <p:txBody>
          <a:bodyPr/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pPr lvl="0"/>
            <a:r>
              <a:rPr lang="ga-IE" noProof="0" smtClean="0">
                <a:sym typeface="Ubuntu Light" charset="0"/>
              </a:rPr>
              <a:t>Drag picture to placeholder or click icon to add</a:t>
            </a:r>
            <a:endParaRPr lang="en-US" noProof="0" smtClean="0">
              <a:sym typeface="Ubuntu Light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35" y="5367859"/>
            <a:ext cx="5486177" cy="80478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410392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14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3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4513" y="2374900"/>
            <a:ext cx="7912100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ga-IE" smtClean="0">
                <a:sym typeface="Ubuntu Light" charset="0"/>
              </a:rPr>
              <a:t>Click to edit Master text styles</a:t>
            </a:r>
          </a:p>
          <a:p>
            <a:pPr lvl="1"/>
            <a:r>
              <a:rPr lang="ga-IE" smtClean="0">
                <a:sym typeface="Ubuntu Light" charset="0"/>
              </a:rPr>
              <a:t>Second level</a:t>
            </a:r>
          </a:p>
          <a:p>
            <a:pPr lvl="2"/>
            <a:r>
              <a:rPr lang="ga-IE" smtClean="0">
                <a:sym typeface="Ubuntu Light" charset="0"/>
              </a:rPr>
              <a:t>Third level</a:t>
            </a:r>
          </a:p>
          <a:p>
            <a:pPr lvl="3"/>
            <a:r>
              <a:rPr lang="ga-IE" smtClean="0">
                <a:sym typeface="Ubuntu Light" charset="0"/>
              </a:rPr>
              <a:t>Fourth level</a:t>
            </a:r>
          </a:p>
          <a:p>
            <a:pPr lvl="4"/>
            <a:r>
              <a:rPr lang="ga-IE" smtClean="0">
                <a:sym typeface="Ubuntu Light" charset="0"/>
              </a:rPr>
              <a:t>Fifth level</a:t>
            </a:r>
            <a:endParaRPr lang="en-US" dirty="0">
              <a:sym typeface="Ubuntu Light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44513" y="482600"/>
            <a:ext cx="7902575" cy="119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ga-IE" smtClean="0">
                <a:sym typeface="Ubuntu Light" charset="0"/>
              </a:rPr>
              <a:t>Click to edit Master title style</a:t>
            </a:r>
            <a:endParaRPr lang="en-US" dirty="0">
              <a:sym typeface="Ubuntu Light" charset="0"/>
            </a:endParaRPr>
          </a:p>
        </p:txBody>
      </p:sp>
      <p:sp>
        <p:nvSpPr>
          <p:cNvPr id="1028" name="Text Box 4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554037" y="6446156"/>
            <a:ext cx="3630637" cy="18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none" lIns="64291" tIns="32146" rIns="64291" bIns="32146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900" spc="20">
                <a:solidFill>
                  <a:schemeClr val="tx1"/>
                </a:solidFill>
                <a:latin typeface="Ubuntu" charset="0"/>
                <a:ea typeface="MS PGothic" charset="0"/>
                <a:cs typeface="MS PGothic" charset="0"/>
                <a:sym typeface="Ubuntu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dirty="0">
              <a:latin typeface="Ubuntu"/>
              <a:cs typeface="Ubuntu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5900" spc="-100">
          <a:solidFill>
            <a:srgbClr val="FFFFFF"/>
          </a:solidFill>
          <a:latin typeface="+mj-lt"/>
          <a:ea typeface="+mj-ea"/>
          <a:cs typeface="+mj-cs"/>
          <a:sym typeface="Ubuntu Light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5pPr>
      <a:lvl6pPr marL="321457"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6pPr>
      <a:lvl7pPr marL="642915"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7pPr>
      <a:lvl8pPr marL="964372"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8pPr>
      <a:lvl9pPr marL="1285829"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9pPr>
    </p:titleStyle>
    <p:bodyStyle>
      <a:lvl1pPr marL="239713" indent="-239713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 spc="-5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1pPr>
      <a:lvl2pPr marL="522288" indent="-200025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 spc="-5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2pPr>
      <a:lvl3pPr marL="803275" indent="-160338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 spc="-5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3pPr>
      <a:lvl4pPr marL="1123950" indent="-160338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 spc="-5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4pPr>
      <a:lvl5pPr marL="1446213" indent="-160338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 spc="-5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5pPr>
      <a:lvl6pPr marL="321457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6pPr>
      <a:lvl7pPr marL="642915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7pPr>
      <a:lvl8pPr marL="964372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8pPr>
      <a:lvl9pPr marL="1285829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9pPr>
    </p:bodyStyle>
    <p:otherStyle>
      <a:defPPr>
        <a:defRPr lang="en-US"/>
      </a:defPPr>
      <a:lvl1pPr marL="0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4513" y="1741488"/>
            <a:ext cx="7912100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ga-IE" smtClean="0">
                <a:sym typeface="Ubuntu" charset="0"/>
              </a:rPr>
              <a:t>Click to edit Master text styles</a:t>
            </a:r>
          </a:p>
          <a:p>
            <a:pPr lvl="1"/>
            <a:r>
              <a:rPr lang="ga-IE" smtClean="0">
                <a:sym typeface="Ubuntu" charset="0"/>
              </a:rPr>
              <a:t>Second level</a:t>
            </a:r>
          </a:p>
          <a:p>
            <a:pPr lvl="2"/>
            <a:r>
              <a:rPr lang="ga-IE" smtClean="0">
                <a:sym typeface="Ubuntu" charset="0"/>
              </a:rPr>
              <a:t>Third level</a:t>
            </a:r>
          </a:p>
          <a:p>
            <a:pPr lvl="3"/>
            <a:r>
              <a:rPr lang="ga-IE" smtClean="0">
                <a:sym typeface="Ubuntu" charset="0"/>
              </a:rPr>
              <a:t>Fourth level</a:t>
            </a:r>
          </a:p>
          <a:p>
            <a:pPr lvl="4"/>
            <a:r>
              <a:rPr lang="ga-IE" smtClean="0">
                <a:sym typeface="Ubuntu" charset="0"/>
              </a:rPr>
              <a:t>Fifth level</a:t>
            </a:r>
            <a:endParaRPr lang="en-US" dirty="0">
              <a:sym typeface="Ubuntu Light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44513" y="366713"/>
            <a:ext cx="7051823" cy="104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ga-IE" smtClean="0">
                <a:sym typeface="Ubuntu Light" charset="0"/>
              </a:rPr>
              <a:t>Click to edit Master title style</a:t>
            </a:r>
            <a:endParaRPr lang="en-US" dirty="0">
              <a:sym typeface="Ubuntu Light" charset="0"/>
            </a:endParaRPr>
          </a:p>
        </p:txBody>
      </p:sp>
      <p:sp>
        <p:nvSpPr>
          <p:cNvPr id="2052" name="Text Box 4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554038" y="6470814"/>
            <a:ext cx="3498781" cy="18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none" lIns="64291" tIns="32146" rIns="64291" bIns="32146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900">
                <a:solidFill>
                  <a:schemeClr val="tx1"/>
                </a:solidFill>
                <a:latin typeface="Ubuntu" charset="0"/>
                <a:ea typeface="MS PGothic" charset="0"/>
                <a:cs typeface="MS PGothic" charset="0"/>
                <a:sym typeface="Ubuntu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600" spc="-100">
          <a:solidFill>
            <a:schemeClr val="tx1"/>
          </a:solidFill>
          <a:latin typeface="+mj-lt"/>
          <a:ea typeface="+mj-ea"/>
          <a:cs typeface="+mj-cs"/>
          <a:sym typeface="Ubuntu Light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5pPr>
      <a:lvl6pPr marL="321457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6pPr>
      <a:lvl7pPr marL="642915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7pPr>
      <a:lvl8pPr marL="964372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8pPr>
      <a:lvl9pPr marL="1285829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9pPr>
    </p:titleStyle>
    <p:bodyStyle>
      <a:lvl1pPr marL="239713" indent="-239713" algn="l" rtl="0" eaLnBrk="1" fontAlgn="base" hangingPunct="1">
        <a:lnSpc>
          <a:spcPct val="110000"/>
        </a:lnSpc>
        <a:spcBef>
          <a:spcPts val="85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Ubuntu" charset="0"/>
        </a:defRPr>
      </a:lvl1pPr>
      <a:lvl2pPr marL="284163" indent="-284163" algn="l" rtl="0" eaLnBrk="1" fontAlgn="base" hangingPunct="1">
        <a:lnSpc>
          <a:spcPct val="110000"/>
        </a:lnSpc>
        <a:spcBef>
          <a:spcPts val="850"/>
        </a:spcBef>
        <a:spcAft>
          <a:spcPct val="0"/>
        </a:spcAft>
        <a:buClr>
          <a:srgbClr val="FF0000"/>
        </a:buClr>
        <a:buSzPct val="80000"/>
        <a:buFont typeface="Ubuntu Light" charset="0"/>
        <a:buChar char="‣"/>
        <a:defRPr sz="25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2pPr>
      <a:lvl3pPr marL="534988" indent="-284163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FF0000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3pPr>
      <a:lvl4pPr marL="534988" indent="-284163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FF0000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4pPr>
      <a:lvl5pPr marL="534988" indent="-284163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FF0000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5pPr>
      <a:lvl6pPr marL="857220" indent="-285740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4F5146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6pPr>
      <a:lvl7pPr marL="1178677" indent="-285740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4F5146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7pPr>
      <a:lvl8pPr marL="1500134" indent="-285740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4F5146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8pPr>
      <a:lvl9pPr marL="1821591" indent="-285740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4F5146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9pPr>
    </p:bodyStyle>
    <p:otherStyle>
      <a:defPPr>
        <a:defRPr lang="en-US"/>
      </a:defPPr>
      <a:lvl1pPr marL="0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covid@specialolympicswisconsin.org" TargetMode="External"/><Relationship Id="rId2" Type="http://schemas.openxmlformats.org/officeDocument/2006/relationships/hyperlink" Target="mailto:medicals@specialolympicswisconsin.org" TargetMode="External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mailto:ssotelo@specialolympicswisconsin.org" TargetMode="External"/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pecialolympicswisconsin.org/athlete-medical-info/" TargetMode="External"/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 smtClean="0"/>
              <a:t>Athlete Medical Records</a:t>
            </a:r>
            <a:endParaRPr lang="en-US" sz="5400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85354" y="3170863"/>
            <a:ext cx="5543510" cy="1696942"/>
          </a:xfrm>
        </p:spPr>
        <p:txBody>
          <a:bodyPr/>
          <a:lstStyle/>
          <a:p>
            <a:r>
              <a:rPr lang="en-US" dirty="0" smtClean="0"/>
              <a:t>Program Year 2022-2023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1</a:t>
            </a:fld>
            <a:endParaRPr lang="en-US" dirty="0"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2940451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mp:transition xmlns:mp="http://schemas.microsoft.com/office/mac/powerpoint/2008/main" spd="med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Athlete Release Form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038" y="2029098"/>
            <a:ext cx="7214824" cy="428965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 </a:t>
            </a:r>
            <a:r>
              <a:rPr lang="en-US" sz="2400" i="1" dirty="0"/>
              <a:t>Athlete Release Form</a:t>
            </a:r>
            <a:r>
              <a:rPr lang="en-US" sz="2400" dirty="0" smtClean="0"/>
              <a:t> needs to be completed for new athletes and when a current athlete renews their paperwork if they do not have the 2017 or later version of the form on file.  (If unsure, just have them sign a new form)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10</a:t>
            </a:fld>
            <a:r>
              <a:rPr lang="en-US" smtClean="0">
                <a:solidFill>
                  <a:srgbClr val="2E3333"/>
                </a:solidFill>
              </a:rPr>
              <a:t> /  </a:t>
            </a:r>
            <a:r>
              <a:rPr lang="en-US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 smtClean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335156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i="1" dirty="0" smtClean="0"/>
              <a:t>Athlete Release Form </a:t>
            </a:r>
            <a:r>
              <a:rPr lang="en-US" sz="3200" dirty="0" smtClean="0"/>
              <a:t>Errors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038" y="2133600"/>
            <a:ext cx="7518808" cy="4167732"/>
          </a:xfrm>
        </p:spPr>
        <p:txBody>
          <a:bodyPr/>
          <a:lstStyle/>
          <a:p>
            <a:r>
              <a:rPr lang="en-US" sz="2400" dirty="0" smtClean="0"/>
              <a:t>Athlete Release Forms will not </a:t>
            </a:r>
            <a:r>
              <a:rPr lang="en-US" sz="2400" dirty="0"/>
              <a:t>be processed if: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Any section is crossed </a:t>
            </a:r>
            <a:r>
              <a:rPr lang="en-US" sz="2400" dirty="0" smtClean="0"/>
              <a:t>out/altered.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There is no </a:t>
            </a:r>
            <a:r>
              <a:rPr lang="en-US" sz="2400" dirty="0" smtClean="0"/>
              <a:t>medical form on file.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 </a:t>
            </a:r>
            <a:r>
              <a:rPr lang="en-US" sz="2400" dirty="0"/>
              <a:t>adult athlete’s signature is missing if they are their own </a:t>
            </a:r>
            <a:r>
              <a:rPr lang="en-US" sz="2400" dirty="0" smtClean="0"/>
              <a:t>guardian.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signature of the parent/guardian is missing if the athlete is a minor/not their own </a:t>
            </a:r>
            <a:r>
              <a:rPr lang="en-US" sz="2400" dirty="0" smtClean="0"/>
              <a:t>guardian.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 form is faxed to the State office.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11</a:t>
            </a:fld>
            <a:r>
              <a:rPr lang="en-US" smtClean="0">
                <a:solidFill>
                  <a:srgbClr val="2E3333"/>
                </a:solidFill>
              </a:rPr>
              <a:t> /  </a:t>
            </a:r>
            <a:r>
              <a:rPr lang="en-US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 smtClean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1130871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Athlete Likeness Release for Sponsors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387" y="2100426"/>
            <a:ext cx="7912100" cy="446405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This form gives athletes the option to allow our sponsors to use their </a:t>
            </a:r>
            <a:r>
              <a:rPr lang="en-US" dirty="0" smtClean="0"/>
              <a:t>likeness for their own promotional purposes/materials.</a:t>
            </a:r>
            <a:r>
              <a:rPr lang="en-US" dirty="0"/>
              <a:t> 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This form is OPTIONAL.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12</a:t>
            </a:fld>
            <a:r>
              <a:rPr lang="en-US" smtClean="0">
                <a:solidFill>
                  <a:srgbClr val="2E3333"/>
                </a:solidFill>
              </a:rPr>
              <a:t> /  </a:t>
            </a:r>
            <a:r>
              <a:rPr lang="en-US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 smtClean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1993874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COVID-19 Participant Release Form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039" y="1890344"/>
            <a:ext cx="7543676" cy="440494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Athletes participating in-person at practices and/or competitions must sign this form.  If an athlete is not their own guardian, the parent or guardian must sign the form.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Forms may be given to the coach, volunteers or program managers, but they then must be sent to and received by the State office.  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13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</a:p>
        </p:txBody>
      </p:sp>
    </p:spTree>
    <p:extLst>
      <p:ext uri="{BB962C8B-B14F-4D97-AF65-F5344CB8AC3E}">
        <p14:creationId xmlns:p14="http://schemas.microsoft.com/office/powerpoint/2010/main" val="583580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Communicable Disease Participant Waiver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039" y="1890344"/>
            <a:ext cx="7543676" cy="440494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Athletes participating in-person at practices and/or competitions must sign this form.  If an athlete is not their own guardian, the parent or guardian must sign the form.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Athletes will not be registered into competitions if the form has not been received by the State </a:t>
            </a:r>
            <a:r>
              <a:rPr lang="en-US" sz="2400" dirty="0"/>
              <a:t>o</a:t>
            </a:r>
            <a:r>
              <a:rPr lang="en-US" sz="2400" dirty="0" smtClean="0"/>
              <a:t>ffice.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Forms may be given to the coach, volunteers or program managers, but they then must be sent to and received by the State </a:t>
            </a:r>
            <a:r>
              <a:rPr lang="en-US" sz="2400" dirty="0"/>
              <a:t>o</a:t>
            </a:r>
            <a:r>
              <a:rPr lang="en-US" sz="2400" dirty="0" smtClean="0"/>
              <a:t>ffice by the event registration deadline. 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14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</a:p>
        </p:txBody>
      </p:sp>
    </p:spTree>
    <p:extLst>
      <p:ext uri="{BB962C8B-B14F-4D97-AF65-F5344CB8AC3E}">
        <p14:creationId xmlns:p14="http://schemas.microsoft.com/office/powerpoint/2010/main" val="1812460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Athletes with Down Syndrome – Medical Restrictions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If the medical examiner indicates the athlete has neurological or physical findings that could be associated with atlantoaxial instability, then the Medical Referral Form (4th page of the new </a:t>
            </a:r>
            <a:r>
              <a:rPr lang="en-US" sz="2400" i="1" dirty="0"/>
              <a:t>Athlete Medical Form</a:t>
            </a:r>
            <a:r>
              <a:rPr lang="en-US" sz="2400" dirty="0"/>
              <a:t>) </a:t>
            </a:r>
            <a:r>
              <a:rPr lang="en-US" sz="2400" dirty="0" smtClean="0"/>
              <a:t>or the </a:t>
            </a:r>
            <a:r>
              <a:rPr lang="en-US" sz="2400" i="1" dirty="0" smtClean="0"/>
              <a:t>AAI Special Release Form </a:t>
            </a:r>
            <a:r>
              <a:rPr lang="en-US" sz="2400" dirty="0" smtClean="0"/>
              <a:t>must </a:t>
            </a:r>
            <a:r>
              <a:rPr lang="en-US" sz="2400" dirty="0"/>
              <a:t>be submitted to allow the athlete to participate in the following sports offered by Special Olympics </a:t>
            </a:r>
            <a:r>
              <a:rPr lang="en-US" sz="2400" dirty="0" smtClean="0"/>
              <a:t>Wisconsin: alpine skiing, butterfly stroke, diving start, football </a:t>
            </a:r>
            <a:r>
              <a:rPr lang="en-US" sz="2400" dirty="0"/>
              <a:t>(soccer) </a:t>
            </a:r>
            <a:r>
              <a:rPr lang="en-US" sz="2400" dirty="0" smtClean="0"/>
              <a:t>team, football </a:t>
            </a:r>
            <a:r>
              <a:rPr lang="en-US" sz="2400" dirty="0"/>
              <a:t>(soccer) </a:t>
            </a:r>
            <a:r>
              <a:rPr lang="en-US" sz="2400" dirty="0" smtClean="0"/>
              <a:t>skills, gymnastics </a:t>
            </a:r>
            <a:r>
              <a:rPr lang="en-US" sz="2400" dirty="0"/>
              <a:t>– </a:t>
            </a:r>
            <a:r>
              <a:rPr lang="en-US" sz="2400" dirty="0" smtClean="0"/>
              <a:t>artistic, powerlifting </a:t>
            </a:r>
            <a:r>
              <a:rPr lang="en-US" sz="2400" dirty="0"/>
              <a:t>(squat lift </a:t>
            </a:r>
            <a:r>
              <a:rPr lang="en-US" sz="2400" dirty="0" smtClean="0"/>
              <a:t>only), snowboarding.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15</a:t>
            </a:fld>
            <a:r>
              <a:rPr lang="en-US" smtClean="0">
                <a:solidFill>
                  <a:srgbClr val="2E3333"/>
                </a:solidFill>
              </a:rPr>
              <a:t> /  </a:t>
            </a:r>
            <a:r>
              <a:rPr lang="en-US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 smtClean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51094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AAI Special Release Form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513" y="1872344"/>
            <a:ext cx="7685087" cy="433319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This form should be completed if </a:t>
            </a:r>
            <a:r>
              <a:rPr lang="en-US" sz="2400" dirty="0"/>
              <a:t>symptoms of spinal cord compression or </a:t>
            </a:r>
            <a:r>
              <a:rPr lang="en-US" sz="2400" dirty="0" err="1"/>
              <a:t>Atlanto</a:t>
            </a:r>
            <a:r>
              <a:rPr lang="en-US" sz="2400" dirty="0"/>
              <a:t>-axial instability a</a:t>
            </a:r>
            <a:r>
              <a:rPr lang="en-US" sz="2400" dirty="0" smtClean="0"/>
              <a:t>re noted in the Physical Exam section of the </a:t>
            </a:r>
            <a:r>
              <a:rPr lang="en-US" sz="2400" i="1" dirty="0" smtClean="0"/>
              <a:t>Athlete Medical Form </a:t>
            </a:r>
            <a:r>
              <a:rPr lang="en-US" sz="2400" dirty="0" smtClean="0"/>
              <a:t>and </a:t>
            </a:r>
            <a:r>
              <a:rPr lang="en-US" sz="2400" dirty="0"/>
              <a:t>a </a:t>
            </a:r>
            <a:r>
              <a:rPr lang="en-US" sz="2400" dirty="0" smtClean="0"/>
              <a:t>medical professional has provided an additional neurological </a:t>
            </a:r>
            <a:r>
              <a:rPr lang="en-US" sz="2400" dirty="0"/>
              <a:t>evaluation. </a:t>
            </a: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If an athlete is restricted from participation </a:t>
            </a:r>
            <a:r>
              <a:rPr lang="en-US" sz="2400" dirty="0" smtClean="0"/>
              <a:t>due to symptoms of spinal cord compression or </a:t>
            </a:r>
            <a:r>
              <a:rPr lang="en-US" sz="2400" dirty="0" err="1" smtClean="0"/>
              <a:t>Atlanto</a:t>
            </a:r>
            <a:r>
              <a:rPr lang="en-US" sz="2400" dirty="0" smtClean="0"/>
              <a:t>-axial instability, </a:t>
            </a:r>
            <a:r>
              <a:rPr lang="en-US" sz="2400" dirty="0"/>
              <a:t>they must </a:t>
            </a:r>
            <a:r>
              <a:rPr lang="en-US" sz="2400" dirty="0" smtClean="0"/>
              <a:t>submit </a:t>
            </a:r>
            <a:r>
              <a:rPr lang="en-US" sz="2400" dirty="0"/>
              <a:t>the </a:t>
            </a:r>
            <a:r>
              <a:rPr lang="en-US" sz="2400" i="1" dirty="0" smtClean="0"/>
              <a:t>AAI Special Release Form </a:t>
            </a:r>
            <a:r>
              <a:rPr lang="en-US" sz="2400" dirty="0"/>
              <a:t>one week </a:t>
            </a:r>
            <a:r>
              <a:rPr lang="en-US" sz="2400" dirty="0" smtClean="0"/>
              <a:t>following </a:t>
            </a:r>
            <a:r>
              <a:rPr lang="en-US" sz="2400" dirty="0"/>
              <a:t>the event entry </a:t>
            </a:r>
            <a:r>
              <a:rPr lang="en-US" sz="2400" dirty="0" smtClean="0"/>
              <a:t>deadline to be eligible for competition.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16</a:t>
            </a:fld>
            <a:r>
              <a:rPr lang="en-US" smtClean="0">
                <a:solidFill>
                  <a:srgbClr val="2E3333"/>
                </a:solidFill>
              </a:rPr>
              <a:t> /  </a:t>
            </a:r>
            <a:r>
              <a:rPr lang="en-US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 smtClean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3246099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 smtClean="0"/>
              <a:t>The </a:t>
            </a:r>
            <a:r>
              <a:rPr lang="en-US" sz="3200" i="1" dirty="0" smtClean="0"/>
              <a:t>Emergency Medical Care Refusal Form</a:t>
            </a: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513" y="1854700"/>
            <a:ext cx="7912100" cy="446405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If refusal for emergency medical care and/or blood transfusions is noted on the </a:t>
            </a:r>
            <a:r>
              <a:rPr lang="en-US" i="1" dirty="0" smtClean="0"/>
              <a:t>Athlete Release Form</a:t>
            </a:r>
            <a:r>
              <a:rPr lang="en-US" dirty="0" smtClean="0"/>
              <a:t>, then the athlete will be restricted from all practices and competitions until the </a:t>
            </a:r>
            <a:r>
              <a:rPr lang="en-US" i="1" dirty="0" smtClean="0"/>
              <a:t>Emergency Medical Care Refusal (EMCR) Form </a:t>
            </a:r>
            <a:r>
              <a:rPr lang="en-US" dirty="0" smtClean="0"/>
              <a:t>or a new, unaltered </a:t>
            </a:r>
            <a:r>
              <a:rPr lang="en-US" i="1" dirty="0" smtClean="0"/>
              <a:t>Athlete Release Form </a:t>
            </a:r>
            <a:r>
              <a:rPr lang="en-US" dirty="0" smtClean="0"/>
              <a:t>is received by the State office.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ALL guidelines on the </a:t>
            </a:r>
            <a:r>
              <a:rPr lang="en-US" i="1" dirty="0" smtClean="0"/>
              <a:t>EMCR Form </a:t>
            </a:r>
            <a:r>
              <a:rPr lang="en-US" dirty="0" smtClean="0"/>
              <a:t>must be followed.  Please ensure the athlete and/or their parent/guardians are aware of the guidelines if they submit an </a:t>
            </a:r>
            <a:r>
              <a:rPr lang="en-US" i="1" dirty="0" smtClean="0"/>
              <a:t>EMCR Form</a:t>
            </a:r>
            <a:r>
              <a:rPr lang="en-US" dirty="0" smtClean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17</a:t>
            </a:fld>
            <a:r>
              <a:rPr lang="en-US" smtClean="0">
                <a:solidFill>
                  <a:srgbClr val="2E3333"/>
                </a:solidFill>
              </a:rPr>
              <a:t> /  </a:t>
            </a:r>
            <a:r>
              <a:rPr lang="en-US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 smtClean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999535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the </a:t>
            </a:r>
            <a:r>
              <a:rPr lang="en-US" i="1" dirty="0" smtClean="0"/>
              <a:t>EMCR Form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513" y="1976846"/>
            <a:ext cx="7624127" cy="422869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If an athlete is restricted from participation in an event due to a lack of the </a:t>
            </a:r>
            <a:r>
              <a:rPr lang="en-US" i="1" dirty="0" smtClean="0"/>
              <a:t>EMCR Form </a:t>
            </a:r>
            <a:r>
              <a:rPr lang="en-US" dirty="0" smtClean="0"/>
              <a:t>on file, they must either submit the form or a new unaltered </a:t>
            </a:r>
            <a:r>
              <a:rPr lang="en-US" i="1" dirty="0" smtClean="0"/>
              <a:t>Athlete Release Form </a:t>
            </a:r>
            <a:r>
              <a:rPr lang="en-US" dirty="0" smtClean="0"/>
              <a:t>one week following the event entry deadline to be eligible for competition.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Wisconsin </a:t>
            </a:r>
            <a:r>
              <a:rPr lang="en-US" dirty="0"/>
              <a:t>law only allows refusal of emergency medical care in a life threatening situation if a DNR or Advanced Directive is presented.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18</a:t>
            </a:fld>
            <a:r>
              <a:rPr lang="en-US" smtClean="0">
                <a:solidFill>
                  <a:srgbClr val="2E3333"/>
                </a:solidFill>
              </a:rPr>
              <a:t> /  </a:t>
            </a:r>
            <a:r>
              <a:rPr lang="en-US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 smtClean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4036598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Deadline Date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037" y="1925515"/>
            <a:ext cx="7403001" cy="428002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 smtClean="0"/>
              <a:t>Requests for exceptions to missed medical deadlines must </a:t>
            </a:r>
            <a:r>
              <a:rPr lang="en-US" sz="2100" dirty="0"/>
              <a:t>be received no later than 7 days before the event registration </a:t>
            </a:r>
            <a:r>
              <a:rPr lang="en-US" sz="2100" dirty="0" smtClean="0"/>
              <a:t>deadline.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 smtClean="0"/>
              <a:t>Request forms must be obtained from, and submitted to, Samantha Sotelo, Athlete Records Manager.</a:t>
            </a:r>
            <a:endParaRPr lang="en-US" sz="21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 smtClean="0"/>
              <a:t>Current </a:t>
            </a:r>
            <a:r>
              <a:rPr lang="en-US" sz="2100" dirty="0"/>
              <a:t>paperwork for the athlete must have already been submitted or be submitted along with </a:t>
            </a:r>
            <a:r>
              <a:rPr lang="en-US" sz="2100" smtClean="0"/>
              <a:t>the request. </a:t>
            </a:r>
            <a:r>
              <a:rPr lang="en-US" sz="2100" dirty="0"/>
              <a:t>This includes the Athlete Registration Form, Athlete Release Form and Physical Exam page. Requests submitted without paperwork or incomplete paperwork will not be </a:t>
            </a:r>
            <a:r>
              <a:rPr lang="en-US" sz="2100" dirty="0" smtClean="0"/>
              <a:t>considered.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19</a:t>
            </a:fld>
            <a:r>
              <a:rPr lang="en-US" smtClean="0">
                <a:solidFill>
                  <a:srgbClr val="2E3333"/>
                </a:solidFill>
              </a:rPr>
              <a:t> /  </a:t>
            </a:r>
            <a:r>
              <a:rPr lang="en-US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 smtClean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3713067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new for 2022-2023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513" y="2013438"/>
            <a:ext cx="7447695" cy="445737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Several sports have changed </a:t>
            </a:r>
            <a:r>
              <a:rPr lang="en-US" sz="3200" dirty="0" smtClean="0"/>
              <a:t>seasons</a:t>
            </a:r>
            <a:endParaRPr lang="en-US" sz="3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New Medical Deadlines (see page 3</a:t>
            </a:r>
            <a:r>
              <a:rPr lang="en-US" sz="3200" dirty="0" smtClean="0"/>
              <a:t>)</a:t>
            </a:r>
            <a:endParaRPr lang="en-US" sz="3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Online Athlete Paperwork</a:t>
            </a:r>
          </a:p>
          <a:p>
            <a:pPr marL="0" indent="0"/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2</a:t>
            </a:fld>
            <a:r>
              <a:rPr lang="en-US" smtClean="0">
                <a:solidFill>
                  <a:srgbClr val="2E3333"/>
                </a:solidFill>
              </a:rPr>
              <a:t> /  </a:t>
            </a:r>
            <a:r>
              <a:rPr lang="en-US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 smtClean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4179911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Missing Medical Deadlines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513" y="2037806"/>
            <a:ext cx="7136447" cy="4167732"/>
          </a:xfrm>
        </p:spPr>
        <p:txBody>
          <a:bodyPr/>
          <a:lstStyle/>
          <a:p>
            <a:r>
              <a:rPr lang="en-US" dirty="0" smtClean="0"/>
              <a:t>Once </a:t>
            </a:r>
            <a:r>
              <a:rPr lang="en-US" dirty="0"/>
              <a:t>the medical and r</a:t>
            </a:r>
            <a:r>
              <a:rPr lang="en-US" dirty="0" smtClean="0"/>
              <a:t>elease </a:t>
            </a:r>
            <a:r>
              <a:rPr lang="en-US" dirty="0"/>
              <a:t>forms are received by </a:t>
            </a:r>
            <a:r>
              <a:rPr lang="en-US" dirty="0" smtClean="0"/>
              <a:t>the State office, and an extension was not requested or approved, athletes may </a:t>
            </a:r>
            <a:r>
              <a:rPr lang="en-US" dirty="0"/>
              <a:t>practice for the rest of that sports season but cannot compete in any </a:t>
            </a:r>
            <a:r>
              <a:rPr lang="en-US" dirty="0" smtClean="0"/>
              <a:t>competitions </a:t>
            </a:r>
            <a:r>
              <a:rPr lang="en-US" dirty="0"/>
              <a:t>for that </a:t>
            </a:r>
            <a:r>
              <a:rPr lang="en-US" dirty="0" smtClean="0"/>
              <a:t>season (for new athletes) or beyond the date their current medical expires (for returning athletes).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20</a:t>
            </a:fld>
            <a:r>
              <a:rPr lang="en-US" smtClean="0">
                <a:solidFill>
                  <a:srgbClr val="2E3333"/>
                </a:solidFill>
              </a:rPr>
              <a:t> /  </a:t>
            </a:r>
            <a:r>
              <a:rPr lang="en-US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 smtClean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856459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Athlete Rosters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513" y="1898468"/>
            <a:ext cx="7588372" cy="430706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Updated </a:t>
            </a:r>
            <a:r>
              <a:rPr lang="en-US" sz="2400" dirty="0"/>
              <a:t>rosters are </a:t>
            </a:r>
            <a:r>
              <a:rPr lang="en-US" sz="2400" dirty="0" smtClean="0"/>
              <a:t>emailed </a:t>
            </a:r>
            <a:r>
              <a:rPr lang="en-US" sz="2400" dirty="0"/>
              <a:t>to </a:t>
            </a:r>
            <a:r>
              <a:rPr lang="en-US" sz="2400" dirty="0" smtClean="0"/>
              <a:t>programs every Wednesday and updated on the website every Friday afternoon.  Paper copies will be mailed upon request.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21</a:t>
            </a:fld>
            <a:r>
              <a:rPr lang="en-US" smtClean="0">
                <a:solidFill>
                  <a:srgbClr val="2E3333"/>
                </a:solidFill>
              </a:rPr>
              <a:t> /  </a:t>
            </a:r>
            <a:r>
              <a:rPr lang="en-US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 smtClean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2211051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Mailing and Email Addresses for Athlete Paperwork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513" y="1881554"/>
            <a:ext cx="7474072" cy="4323984"/>
          </a:xfrm>
        </p:spPr>
        <p:txBody>
          <a:bodyPr/>
          <a:lstStyle/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dirty="0" smtClean="0"/>
              <a:t>Athlete Registration, Health History, Physical Exam and Release Forms</a:t>
            </a:r>
          </a:p>
          <a:p>
            <a:pPr marL="638175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Special Olympics Wisconsin, 2310 Crossroads Dr., Ste. 1000, Madison, WI 53718 </a:t>
            </a:r>
            <a:r>
              <a:rPr lang="en-US" sz="1600" b="1" dirty="0" smtClean="0"/>
              <a:t>or</a:t>
            </a:r>
          </a:p>
          <a:p>
            <a:pPr marL="638175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hlinkClick r:id="rId2"/>
              </a:rPr>
              <a:t>medicals@specialolympicswisconsin.org</a:t>
            </a:r>
            <a:r>
              <a:rPr lang="en-US" sz="1600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COVID-19 Participant Release Forms and Communicable Disease Participant Waivers</a:t>
            </a: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Can be mailed to the address above </a:t>
            </a:r>
            <a:r>
              <a:rPr lang="en-US" sz="1600" b="1" dirty="0" smtClean="0"/>
              <a:t>or</a:t>
            </a:r>
            <a:endParaRPr lang="en-US" sz="1600" dirty="0"/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hlinkClick r:id="rId3"/>
              </a:rPr>
              <a:t>covid@specialolympicswisconsin.org</a:t>
            </a:r>
            <a:r>
              <a:rPr lang="en-US" sz="1600" dirty="0" smtClean="0"/>
              <a:t> </a:t>
            </a:r>
            <a:r>
              <a:rPr lang="en-US" sz="1600" b="1" dirty="0" smtClean="0"/>
              <a:t>or</a:t>
            </a: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Can be completed online at the Return to Play </a:t>
            </a:r>
            <a:r>
              <a:rPr lang="en-US" sz="1600" dirty="0" smtClean="0"/>
              <a:t>During COVID-19 page</a:t>
            </a:r>
            <a:r>
              <a:rPr lang="en-US" sz="1600" dirty="0" smtClean="0">
                <a:latin typeface="+mj-lt"/>
              </a:rPr>
              <a:t> under “Return to Play Forms” or at the bottom of the Become an </a:t>
            </a:r>
            <a:r>
              <a:rPr lang="en-US" sz="1600" smtClean="0">
                <a:latin typeface="+mj-lt"/>
              </a:rPr>
              <a:t>Athlete page</a:t>
            </a:r>
            <a:endParaRPr lang="en-US" sz="22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22</a:t>
            </a:fld>
            <a:r>
              <a:rPr lang="en-US" smtClean="0">
                <a:solidFill>
                  <a:srgbClr val="2E3333"/>
                </a:solidFill>
              </a:rPr>
              <a:t> /  </a:t>
            </a:r>
            <a:r>
              <a:rPr lang="en-US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 smtClean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3233081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Reminders…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513" y="1881050"/>
            <a:ext cx="7912100" cy="432448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Athlete medical and release forms must </a:t>
            </a:r>
            <a:r>
              <a:rPr lang="en-US" sz="2400" dirty="0"/>
              <a:t>be </a:t>
            </a:r>
            <a:r>
              <a:rPr lang="en-US" sz="2400" dirty="0" smtClean="0"/>
              <a:t>postmarked and </a:t>
            </a:r>
            <a:r>
              <a:rPr lang="en-US" sz="2400" dirty="0"/>
              <a:t>correctly completed by the </a:t>
            </a:r>
            <a:r>
              <a:rPr lang="en-US" sz="2400" dirty="0" smtClean="0"/>
              <a:t>medical deadline </a:t>
            </a:r>
            <a:r>
              <a:rPr lang="en-US" sz="2400" dirty="0"/>
              <a:t>for the </a:t>
            </a:r>
            <a:r>
              <a:rPr lang="en-US" sz="2400" dirty="0" smtClean="0"/>
              <a:t>sport </a:t>
            </a:r>
            <a:r>
              <a:rPr lang="en-US" sz="2400" dirty="0"/>
              <a:t>the athlete is participating </a:t>
            </a:r>
            <a:r>
              <a:rPr lang="en-US" sz="2400" dirty="0" smtClean="0"/>
              <a:t>in.  Forms that are emailed must be correctly completed and sent by 11:59pm on the medical deadline.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Medical restrictions do NOT have to be lifted by the medical deadline </a:t>
            </a:r>
            <a:r>
              <a:rPr lang="en-US" sz="2400" dirty="0" smtClean="0"/>
              <a:t>date.  However</a:t>
            </a:r>
            <a:r>
              <a:rPr lang="en-US" sz="2400" dirty="0"/>
              <a:t>, they MUST be lifted one week following the event entry </a:t>
            </a:r>
            <a:r>
              <a:rPr lang="en-US" sz="2400" dirty="0" smtClean="0"/>
              <a:t>deadline.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Letters from medical examiners that lift athlete restrictions CAN </a:t>
            </a:r>
            <a:r>
              <a:rPr lang="en-US" sz="2400" dirty="0"/>
              <a:t>be faxed </a:t>
            </a:r>
            <a:r>
              <a:rPr lang="en-US" sz="2400" dirty="0" smtClean="0"/>
              <a:t>to </a:t>
            </a:r>
            <a:r>
              <a:rPr lang="en-US" sz="2400" dirty="0"/>
              <a:t>the </a:t>
            </a:r>
            <a:r>
              <a:rPr lang="en-US" sz="2400" dirty="0" smtClean="0"/>
              <a:t>State office.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23</a:t>
            </a:fld>
            <a:r>
              <a:rPr lang="en-US" smtClean="0">
                <a:solidFill>
                  <a:srgbClr val="2E3333"/>
                </a:solidFill>
              </a:rPr>
              <a:t> /  </a:t>
            </a:r>
            <a:r>
              <a:rPr lang="en-US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 smtClean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2490848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Reminders…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514" y="1924594"/>
            <a:ext cx="7371578" cy="428094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Athlete paperwork expires three </a:t>
            </a:r>
            <a:r>
              <a:rPr lang="en-US" sz="2400" dirty="0"/>
              <a:t>years </a:t>
            </a:r>
            <a:r>
              <a:rPr lang="en-US" sz="2400" dirty="0" smtClean="0"/>
              <a:t>from the exam date. If </a:t>
            </a:r>
            <a:r>
              <a:rPr lang="en-US" sz="2400" dirty="0"/>
              <a:t>an athlete needs </a:t>
            </a:r>
            <a:r>
              <a:rPr lang="en-US" sz="2400" dirty="0" smtClean="0"/>
              <a:t>new paperwork but </a:t>
            </a:r>
            <a:r>
              <a:rPr lang="en-US" sz="2400" dirty="0"/>
              <a:t>their insurance/MA does not allow for another physical, the athlete can have the </a:t>
            </a:r>
            <a:r>
              <a:rPr lang="en-US" sz="2400" dirty="0" smtClean="0"/>
              <a:t>medical examiner write </a:t>
            </a:r>
            <a:r>
              <a:rPr lang="en-US" sz="2400" dirty="0"/>
              <a:t>the date of the last physical exam on the </a:t>
            </a:r>
            <a:r>
              <a:rPr lang="en-US" sz="2400" dirty="0" smtClean="0"/>
              <a:t>form.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Please provide the Athlete Records Manager your most current email address, as roster updates and other important reminders are sent at the end of every week.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24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</a:p>
        </p:txBody>
      </p:sp>
    </p:spTree>
    <p:extLst>
      <p:ext uri="{BB962C8B-B14F-4D97-AF65-F5344CB8AC3E}">
        <p14:creationId xmlns:p14="http://schemas.microsoft.com/office/powerpoint/2010/main" val="3702030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Agency Management Portal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Athlete Medical Search</a:t>
            </a: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View your program’s entire roster, which is updated every Friday afternoon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Agency Management – Tools and Resources</a:t>
            </a: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Download and print forms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Agency Management – Best Practices</a:t>
            </a: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Athlete Medical Records PowerPoint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25</a:t>
            </a:fld>
            <a:r>
              <a:rPr lang="en-US" smtClean="0">
                <a:solidFill>
                  <a:srgbClr val="2E3333"/>
                </a:solidFill>
              </a:rPr>
              <a:t> /  </a:t>
            </a:r>
            <a:r>
              <a:rPr lang="en-US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 smtClean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1218194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Potpourri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513" y="1741488"/>
            <a:ext cx="7824424" cy="446405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An athlete must be 8 years old by the medical deadline date for the sport in which they are participating in order to be eligible for that </a:t>
            </a:r>
            <a:r>
              <a:rPr lang="en-US" sz="2400" dirty="0" smtClean="0"/>
              <a:t>sport’s competitions.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If someone other than the </a:t>
            </a:r>
            <a:r>
              <a:rPr lang="en-US" sz="2400" dirty="0" smtClean="0"/>
              <a:t>Local Program </a:t>
            </a:r>
            <a:r>
              <a:rPr lang="en-US" sz="2400" dirty="0"/>
              <a:t>Manager is responsible for your athletes’ medicals, please let </a:t>
            </a:r>
            <a:r>
              <a:rPr lang="en-US" sz="2400" dirty="0" smtClean="0"/>
              <a:t>us know.  </a:t>
            </a:r>
            <a:r>
              <a:rPr lang="en-US" sz="2400" dirty="0"/>
              <a:t>They MUST be a registered class A volunteer</a:t>
            </a:r>
            <a:r>
              <a:rPr lang="en-US" sz="2400" dirty="0" smtClean="0"/>
              <a:t>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Questions?  Samantha Sotelo, Athlete Records Manager, (608) 442-5677 or </a:t>
            </a:r>
            <a:r>
              <a:rPr lang="en-US" sz="2400" dirty="0" smtClean="0">
                <a:hlinkClick r:id="rId2"/>
              </a:rPr>
              <a:t>ssotelo@specialolympicswisconsin.org</a:t>
            </a:r>
            <a:r>
              <a:rPr lang="en-US" sz="2400" dirty="0" smtClean="0"/>
              <a:t> 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26</a:t>
            </a:fld>
            <a:r>
              <a:rPr lang="en-US" smtClean="0">
                <a:solidFill>
                  <a:srgbClr val="2E3333"/>
                </a:solidFill>
              </a:rPr>
              <a:t> /  </a:t>
            </a:r>
            <a:r>
              <a:rPr lang="en-US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 smtClean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150223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Finally…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513" y="1828798"/>
            <a:ext cx="7912100" cy="4406539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 smtClean="0"/>
              <a:t>Athletes, parents and guardians with a valid email address on file will receive medical deadline reminders 6 weeks prior to every deadline if athlete paperwork needs renewal.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 smtClean="0"/>
              <a:t>Athletes and their parents, guardians and/or caregivers can </a:t>
            </a:r>
            <a:r>
              <a:rPr lang="en-US" sz="2200" dirty="0"/>
              <a:t>check </a:t>
            </a:r>
            <a:r>
              <a:rPr lang="en-US" sz="2200" dirty="0" smtClean="0"/>
              <a:t>when paperwork expires online.</a:t>
            </a:r>
            <a:endParaRPr lang="en-US" sz="2200" dirty="0"/>
          </a:p>
          <a:p>
            <a:pPr marL="752475" lvl="2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To </a:t>
            </a:r>
            <a:r>
              <a:rPr lang="en-US" sz="2000" dirty="0"/>
              <a:t>view </a:t>
            </a:r>
            <a:r>
              <a:rPr lang="en-US" sz="2000" dirty="0" smtClean="0"/>
              <a:t>when paperwork expires, the athlete’s last </a:t>
            </a:r>
            <a:r>
              <a:rPr lang="en-US" sz="2000" dirty="0"/>
              <a:t>name and 8-digit DOB in the </a:t>
            </a:r>
            <a:r>
              <a:rPr lang="en-US" sz="2000" dirty="0" smtClean="0"/>
              <a:t>format MM/DD/YYYY should be entered at the </a:t>
            </a:r>
            <a:r>
              <a:rPr lang="en-US" sz="2000" dirty="0"/>
              <a:t>following link: </a:t>
            </a:r>
            <a:r>
              <a:rPr lang="en-US" sz="2000" dirty="0">
                <a:hlinkClick r:id="rId2"/>
              </a:rPr>
              <a:t>http://www.specialolympicswisconsin.org/athlete-medical-info</a:t>
            </a:r>
            <a:r>
              <a:rPr lang="en-US" sz="2000" dirty="0" smtClean="0">
                <a:hlinkClick r:id="rId2"/>
              </a:rPr>
              <a:t>/</a:t>
            </a:r>
            <a:r>
              <a:rPr lang="en-US" sz="2000" dirty="0" smtClean="0"/>
              <a:t> 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27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</a:p>
        </p:txBody>
      </p:sp>
    </p:spTree>
    <p:extLst>
      <p:ext uri="{BB962C8B-B14F-4D97-AF65-F5344CB8AC3E}">
        <p14:creationId xmlns:p14="http://schemas.microsoft.com/office/powerpoint/2010/main" val="1171186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354" y="1645493"/>
            <a:ext cx="7773293" cy="1470049"/>
          </a:xfrm>
        </p:spPr>
        <p:txBody>
          <a:bodyPr/>
          <a:lstStyle/>
          <a:p>
            <a:pPr algn="ctr"/>
            <a:r>
              <a:rPr lang="en-US" sz="5400" dirty="0" smtClean="0"/>
              <a:t>Thank you for all you do!</a:t>
            </a:r>
            <a:endParaRPr lang="en-US" sz="5400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85354" y="3170863"/>
            <a:ext cx="5543510" cy="169694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28</a:t>
            </a:fld>
            <a:endParaRPr lang="en-US" dirty="0"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280666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mp:transition xmlns:mp="http://schemas.microsoft.com/office/mac/powerpoint/2008/main" spd="med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Medical Deadlines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513" y="2013438"/>
            <a:ext cx="7447695" cy="445737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 smtClean="0"/>
              <a:t>October 1 – Bowling and </a:t>
            </a:r>
            <a:r>
              <a:rPr lang="en-US" sz="2600" dirty="0" smtClean="0"/>
              <a:t>Volleyball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 smtClean="0"/>
              <a:t>January </a:t>
            </a:r>
            <a:r>
              <a:rPr lang="en-US" sz="2600" dirty="0" smtClean="0"/>
              <a:t>1 – Alpine, Cross Country and Snowshoe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 smtClean="0"/>
              <a:t>February 1 – Basketball and Swimming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 smtClean="0"/>
              <a:t>April 15 – Athletics (Track &amp; Field), Soccer, Corn hole, Tennis, Gymnastics and </a:t>
            </a:r>
            <a:r>
              <a:rPr lang="en-US" sz="2600" dirty="0" smtClean="0"/>
              <a:t>Powerlifting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 smtClean="0"/>
              <a:t>July 1 - Golf</a:t>
            </a:r>
            <a:endParaRPr lang="en-US" sz="26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 smtClean="0"/>
              <a:t>July 15 – Softball, Flag Football and </a:t>
            </a:r>
            <a:r>
              <a:rPr lang="en-US" sz="2600" dirty="0" smtClean="0"/>
              <a:t>Bocce</a:t>
            </a:r>
            <a:endParaRPr lang="en-US" sz="2600" dirty="0" smtClean="0">
              <a:solidFill>
                <a:srgbClr val="FF0000"/>
              </a:solidFill>
            </a:endParaRPr>
          </a:p>
          <a:p>
            <a:pPr marL="0" indent="0"/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3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err="1" smtClean="0">
                <a:solidFill>
                  <a:srgbClr val="2E3333"/>
                </a:solidFill>
                <a:latin typeface="Ubuntu"/>
                <a:cs typeface="Ubuntu"/>
              </a:rPr>
              <a:t>Speial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 Olympics</a:t>
            </a:r>
          </a:p>
        </p:txBody>
      </p:sp>
    </p:spTree>
    <p:extLst>
      <p:ext uri="{BB962C8B-B14F-4D97-AF65-F5344CB8AC3E}">
        <p14:creationId xmlns:p14="http://schemas.microsoft.com/office/powerpoint/2010/main" val="2452104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Athlete Paperwork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513" y="2013438"/>
            <a:ext cx="7447695" cy="445737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Athletes, Parents and Guardians may complete the athlete paperwork online – the link can be found at the bottom of the Become an Athlete page.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 forms will be sent to SOWI via DocuSign.  The athlete, parent or guardian will be prompted to print, complete and send in the Physical Exam page separately.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 athlete’s record will not be updated until all forms are received.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4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err="1" smtClean="0">
                <a:solidFill>
                  <a:srgbClr val="2E3333"/>
                </a:solidFill>
                <a:latin typeface="Ubuntu"/>
                <a:cs typeface="Ubuntu"/>
              </a:rPr>
              <a:t>Speial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 Olympics</a:t>
            </a:r>
          </a:p>
        </p:txBody>
      </p:sp>
    </p:spTree>
    <p:extLst>
      <p:ext uri="{BB962C8B-B14F-4D97-AF65-F5344CB8AC3E}">
        <p14:creationId xmlns:p14="http://schemas.microsoft.com/office/powerpoint/2010/main" val="3092115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i="1" dirty="0" smtClean="0"/>
              <a:t>Athlete Registration </a:t>
            </a:r>
            <a:r>
              <a:rPr lang="en-US" i="1" dirty="0"/>
              <a:t>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513" y="1872342"/>
            <a:ext cx="7249658" cy="433319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Requests information </a:t>
            </a:r>
            <a:r>
              <a:rPr lang="en-US" dirty="0" smtClean="0"/>
              <a:t>such as address</a:t>
            </a:r>
            <a:r>
              <a:rPr lang="en-US" dirty="0"/>
              <a:t>, parent/guardian contact information, </a:t>
            </a:r>
            <a:r>
              <a:rPr lang="en-US" dirty="0" smtClean="0"/>
              <a:t>insurance information,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5</a:t>
            </a:fld>
            <a:r>
              <a:rPr lang="en-US" smtClean="0">
                <a:solidFill>
                  <a:srgbClr val="2E3333"/>
                </a:solidFill>
              </a:rPr>
              <a:t> /  </a:t>
            </a:r>
            <a:r>
              <a:rPr lang="en-US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 smtClean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1797384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Athlete Medical Form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513" y="1828800"/>
            <a:ext cx="7685087" cy="437673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Will be </a:t>
            </a:r>
            <a:r>
              <a:rPr lang="en-US" sz="2200" dirty="0"/>
              <a:t>accepted from another state program as long as </a:t>
            </a:r>
            <a:r>
              <a:rPr lang="en-US" sz="2200" dirty="0" smtClean="0"/>
              <a:t>it is the July 2017 version or later and no alterations have been made.</a:t>
            </a: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Pages 1-2: Health History </a:t>
            </a:r>
            <a:r>
              <a:rPr lang="en-US" sz="2200" dirty="0" smtClean="0"/>
              <a:t>section.  To be completed by the athlete/parent/guardian.</a:t>
            </a: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Page 3: Physical Exam.  Must be completed and signed by a licensed medical professional (M.D., D.O., N.P. or P.A</a:t>
            </a:r>
            <a:r>
              <a:rPr lang="en-US" sz="2200" dirty="0" smtClean="0"/>
              <a:t>.).  Medical is valid for 3 years from the date of exam listed next to examiner’s signature.</a:t>
            </a: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Page 4: Should be completed if an athlete’s participation is restricted and a follow-up exam is required.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6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</a:p>
        </p:txBody>
      </p:sp>
    </p:spTree>
    <p:extLst>
      <p:ext uri="{BB962C8B-B14F-4D97-AF65-F5344CB8AC3E}">
        <p14:creationId xmlns:p14="http://schemas.microsoft.com/office/powerpoint/2010/main" val="124037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Athlete Medical Form </a:t>
            </a:r>
            <a:r>
              <a:rPr lang="en-US" dirty="0" err="1" smtClean="0"/>
              <a:t>cont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513" y="2002970"/>
            <a:ext cx="7912100" cy="420256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A current WIAA physical form </a:t>
            </a:r>
            <a:r>
              <a:rPr lang="en-US" sz="2800" dirty="0" smtClean="0"/>
              <a:t>is accepted </a:t>
            </a:r>
            <a:r>
              <a:rPr lang="en-US" sz="2800" dirty="0"/>
              <a:t>in lieu of </a:t>
            </a:r>
            <a:r>
              <a:rPr lang="en-US" sz="2800" dirty="0" smtClean="0"/>
              <a:t>page 3 of the </a:t>
            </a:r>
            <a:r>
              <a:rPr lang="en-US" sz="2800" i="1" dirty="0"/>
              <a:t>Athlete Medical Form</a:t>
            </a:r>
            <a:r>
              <a:rPr lang="en-US" sz="2800" dirty="0"/>
              <a:t>.  The WIAA physical form is good for three years from the date of the </a:t>
            </a:r>
            <a:r>
              <a:rPr lang="en-US" sz="2800" dirty="0" smtClean="0"/>
              <a:t>exam.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7</a:t>
            </a:fld>
            <a:r>
              <a:rPr lang="en-US" smtClean="0">
                <a:solidFill>
                  <a:srgbClr val="2E3333"/>
                </a:solidFill>
              </a:rPr>
              <a:t> /  </a:t>
            </a:r>
            <a:r>
              <a:rPr lang="en-US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 smtClean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3079691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Athlete Medical Form </a:t>
            </a:r>
            <a:r>
              <a:rPr lang="en-US" dirty="0" smtClean="0"/>
              <a:t>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513" y="2020388"/>
            <a:ext cx="7912100" cy="4185149"/>
          </a:xfrm>
        </p:spPr>
        <p:txBody>
          <a:bodyPr/>
          <a:lstStyle/>
          <a:p>
            <a:r>
              <a:rPr lang="en-US" sz="2200" dirty="0" smtClean="0"/>
              <a:t>Medical forms will </a:t>
            </a:r>
            <a:r>
              <a:rPr lang="en-US" sz="2200" dirty="0"/>
              <a:t>not be processed for the following reasons</a:t>
            </a:r>
            <a:r>
              <a:rPr lang="en-US" sz="2200" dirty="0" smtClean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The current version of the </a:t>
            </a:r>
            <a:r>
              <a:rPr lang="en-US" sz="2200" i="1" dirty="0" smtClean="0"/>
              <a:t>Athlete Release Form </a:t>
            </a:r>
            <a:r>
              <a:rPr lang="en-US" sz="2200" dirty="0" smtClean="0"/>
              <a:t>has not been submitted for new athletes AND returning athletes when they renew their medical information.</a:t>
            </a: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The athlete medical </a:t>
            </a:r>
            <a:r>
              <a:rPr lang="en-US" sz="2200" dirty="0"/>
              <a:t>is not </a:t>
            </a:r>
            <a:r>
              <a:rPr lang="en-US" sz="2200" dirty="0" smtClean="0"/>
              <a:t>the current </a:t>
            </a:r>
            <a:r>
              <a:rPr lang="en-US" sz="2200" i="1" dirty="0" smtClean="0"/>
              <a:t>Athlete </a:t>
            </a:r>
            <a:r>
              <a:rPr lang="en-US" sz="2200" i="1" dirty="0"/>
              <a:t>Medical Form </a:t>
            </a:r>
            <a:r>
              <a:rPr lang="en-US" sz="2200" dirty="0"/>
              <a:t>or a current WIAA physical </a:t>
            </a:r>
            <a:r>
              <a:rPr lang="en-US" sz="2200" dirty="0" smtClean="0"/>
              <a:t>form.</a:t>
            </a: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The form is faxed to the </a:t>
            </a:r>
            <a:r>
              <a:rPr lang="en-US" sz="2200" dirty="0" smtClean="0"/>
              <a:t>State office – </a:t>
            </a:r>
            <a:r>
              <a:rPr lang="en-US" sz="2200" dirty="0"/>
              <a:t>however, forms that have been faxed back and forth to a doctor’s office but are </a:t>
            </a:r>
            <a:r>
              <a:rPr lang="en-US" sz="2200" dirty="0" smtClean="0"/>
              <a:t>then </a:t>
            </a:r>
            <a:r>
              <a:rPr lang="en-US" sz="2200" b="1" dirty="0" smtClean="0"/>
              <a:t>mailed</a:t>
            </a:r>
            <a:r>
              <a:rPr lang="en-US" sz="2200" dirty="0" smtClean="0"/>
              <a:t> or </a:t>
            </a:r>
            <a:r>
              <a:rPr lang="en-US" sz="2200" b="1" dirty="0" smtClean="0"/>
              <a:t>emailed</a:t>
            </a:r>
            <a:r>
              <a:rPr lang="en-US" sz="2200" dirty="0" smtClean="0"/>
              <a:t> to </a:t>
            </a:r>
            <a:r>
              <a:rPr lang="en-US" sz="2200" dirty="0"/>
              <a:t>the </a:t>
            </a:r>
            <a:r>
              <a:rPr lang="en-US" sz="2200" dirty="0" smtClean="0"/>
              <a:t>State office </a:t>
            </a:r>
            <a:r>
              <a:rPr lang="en-US" sz="2200" u="sng" dirty="0" smtClean="0"/>
              <a:t>are</a:t>
            </a:r>
            <a:r>
              <a:rPr lang="en-US" sz="2200" dirty="0" smtClean="0"/>
              <a:t> acceptable</a:t>
            </a:r>
            <a:endParaRPr lang="en-US" sz="2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8</a:t>
            </a:fld>
            <a:r>
              <a:rPr lang="en-US" smtClean="0">
                <a:solidFill>
                  <a:srgbClr val="2E3333"/>
                </a:solidFill>
              </a:rPr>
              <a:t> /  </a:t>
            </a:r>
            <a:r>
              <a:rPr lang="en-US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 smtClean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680420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</a:t>
            </a:r>
            <a:r>
              <a:rPr lang="en-US" i="1" dirty="0" smtClean="0"/>
              <a:t>Athlete Medical Form </a:t>
            </a:r>
            <a:r>
              <a:rPr lang="en-US" dirty="0" smtClean="0"/>
              <a:t>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513" y="1846216"/>
            <a:ext cx="7051823" cy="435932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Physical exam section is </a:t>
            </a:r>
            <a:r>
              <a:rPr lang="en-US" sz="2400" dirty="0"/>
              <a:t>blank – we cannot process forms that have notes attached instead of this section being </a:t>
            </a:r>
            <a:r>
              <a:rPr lang="en-US" sz="2400" dirty="0" smtClean="0"/>
              <a:t>completed.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medical examiner’s signature is </a:t>
            </a:r>
            <a:r>
              <a:rPr lang="en-US" sz="2400" dirty="0" smtClean="0"/>
              <a:t>missing.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 exam date is missing.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Restrictions or medical examiner’s comments are </a:t>
            </a:r>
            <a:r>
              <a:rPr lang="en-US" sz="2400" dirty="0" smtClean="0"/>
              <a:t>unclear.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medical was not signed by an M.D., D.O., N.P. or P.A.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9</a:t>
            </a:fld>
            <a:r>
              <a:rPr lang="en-US" smtClean="0">
                <a:solidFill>
                  <a:srgbClr val="2E3333"/>
                </a:solidFill>
              </a:rPr>
              <a:t> /  </a:t>
            </a:r>
            <a:r>
              <a:rPr lang="en-US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 smtClean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1961197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_AP_Presentation">
  <a:themeElements>
    <a:clrScheme name="Special Olympics">
      <a:dk1>
        <a:srgbClr val="46473E"/>
      </a:dk1>
      <a:lt1>
        <a:srgbClr val="FFFFFF"/>
      </a:lt1>
      <a:dk2>
        <a:srgbClr val="000000"/>
      </a:dk2>
      <a:lt2>
        <a:srgbClr val="808080"/>
      </a:lt2>
      <a:accent1>
        <a:srgbClr val="CD0920"/>
      </a:accent1>
      <a:accent2>
        <a:srgbClr val="DF6521"/>
      </a:accent2>
      <a:accent3>
        <a:srgbClr val="E78E23"/>
      </a:accent3>
      <a:accent4>
        <a:srgbClr val="000000"/>
      </a:accent4>
      <a:accent5>
        <a:srgbClr val="900D69"/>
      </a:accent5>
      <a:accent6>
        <a:srgbClr val="005193"/>
      </a:accent6>
      <a:hlink>
        <a:srgbClr val="3C97B8"/>
      </a:hlink>
      <a:folHlink>
        <a:srgbClr val="00577A"/>
      </a:folHlink>
    </a:clrScheme>
    <a:fontScheme name="Title">
      <a:majorFont>
        <a:latin typeface="Ubuntu Light"/>
        <a:ea typeface="ヒラギノ角ゴ ProN W3"/>
        <a:cs typeface="ヒラギノ角ゴ ProN W3"/>
      </a:majorFont>
      <a:minorFont>
        <a:latin typeface="Ubuntu Light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ody White copy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D90B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E9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Body White copy">
      <a:majorFont>
        <a:latin typeface="Ubuntu Light"/>
        <a:ea typeface="ヒラギノ角ゴ ProN W3"/>
        <a:cs typeface="ヒラギノ角ゴ ProN W3"/>
      </a:majorFont>
      <a:minorFont>
        <a:latin typeface="Ubuntu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Body White cop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SO_AP_Presentation.potx</Template>
  <TotalTime>2193</TotalTime>
  <Words>1845</Words>
  <Application>Microsoft Office PowerPoint</Application>
  <PresentationFormat>On-screen Show (4:3)</PresentationFormat>
  <Paragraphs>134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8" baseType="lpstr">
      <vt:lpstr>MS PGothic</vt:lpstr>
      <vt:lpstr>Arial</vt:lpstr>
      <vt:lpstr>Calibri</vt:lpstr>
      <vt:lpstr>Gill Sans</vt:lpstr>
      <vt:lpstr>Helvetica Neue</vt:lpstr>
      <vt:lpstr>Ubuntu</vt:lpstr>
      <vt:lpstr>Ubuntu Light</vt:lpstr>
      <vt:lpstr>ヒラギノ角ゴ ProN W3</vt:lpstr>
      <vt:lpstr>SO_AP_Presentation</vt:lpstr>
      <vt:lpstr>Body White copy</vt:lpstr>
      <vt:lpstr>Athlete Medical Records</vt:lpstr>
      <vt:lpstr>What’s new for 2022-2023 </vt:lpstr>
      <vt:lpstr>New Medical Deadlines </vt:lpstr>
      <vt:lpstr>Online Athlete Paperwork </vt:lpstr>
      <vt:lpstr>The Athlete Registration Form</vt:lpstr>
      <vt:lpstr>The Athlete Medical Form</vt:lpstr>
      <vt:lpstr>The Athlete Medical Form cont…</vt:lpstr>
      <vt:lpstr>Athlete Medical Form Errors</vt:lpstr>
      <vt:lpstr>More Athlete Medical Form Errors</vt:lpstr>
      <vt:lpstr>The Athlete Release Form</vt:lpstr>
      <vt:lpstr>Athlete Release Form Errors</vt:lpstr>
      <vt:lpstr>Athlete Likeness Release for Sponsors</vt:lpstr>
      <vt:lpstr>The COVID-19 Participant Release Form</vt:lpstr>
      <vt:lpstr>The Communicable Disease Participant Waiver</vt:lpstr>
      <vt:lpstr>Athletes with Down Syndrome – Medical Restrictions</vt:lpstr>
      <vt:lpstr>The AAI Special Release Form</vt:lpstr>
      <vt:lpstr>The Emergency Medical Care Refusal Form</vt:lpstr>
      <vt:lpstr>More on the EMCR Form</vt:lpstr>
      <vt:lpstr>Medical Deadline Date Exceptions</vt:lpstr>
      <vt:lpstr>Missing Medical Deadlines </vt:lpstr>
      <vt:lpstr>Athlete Rosters</vt:lpstr>
      <vt:lpstr>Mailing and Email Addresses for Athlete Paperwork</vt:lpstr>
      <vt:lpstr>Some Reminders…</vt:lpstr>
      <vt:lpstr>More Reminders…</vt:lpstr>
      <vt:lpstr>Agency Management Portal</vt:lpstr>
      <vt:lpstr>Potpourri</vt:lpstr>
      <vt:lpstr>Finally…</vt:lpstr>
      <vt:lpstr>Thank you for all you do!</vt:lpstr>
    </vt:vector>
  </TitlesOfParts>
  <Company>Zero-G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Ciaran OGaora</dc:creator>
  <cp:lastModifiedBy>Samantha Sotelo</cp:lastModifiedBy>
  <cp:revision>172</cp:revision>
  <cp:lastPrinted>2017-03-01T18:46:45Z</cp:lastPrinted>
  <dcterms:created xsi:type="dcterms:W3CDTF">2012-07-11T16:39:32Z</dcterms:created>
  <dcterms:modified xsi:type="dcterms:W3CDTF">2022-11-18T20:27:50Z</dcterms:modified>
</cp:coreProperties>
</file>