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0" r:id="rId3"/>
    <p:sldId id="275" r:id="rId4"/>
    <p:sldId id="257" r:id="rId5"/>
    <p:sldId id="276" r:id="rId6"/>
    <p:sldId id="260" r:id="rId7"/>
    <p:sldId id="261" r:id="rId8"/>
    <p:sldId id="283" r:id="rId9"/>
    <p:sldId id="282" r:id="rId10"/>
    <p:sldId id="263" r:id="rId11"/>
    <p:sldId id="258" r:id="rId12"/>
    <p:sldId id="259" r:id="rId13"/>
    <p:sldId id="268" r:id="rId14"/>
    <p:sldId id="281" r:id="rId15"/>
    <p:sldId id="270" r:id="rId16"/>
    <p:sldId id="273" r:id="rId17"/>
    <p:sldId id="274" r:id="rId18"/>
    <p:sldId id="265" r:id="rId19"/>
    <p:sldId id="264" r:id="rId20"/>
    <p:sldId id="278" r:id="rId21"/>
    <p:sldId id="266" r:id="rId22"/>
    <p:sldId id="267" r:id="rId23"/>
    <p:sldId id="272" r:id="rId24"/>
    <p:sldId id="279" r:id="rId25"/>
    <p:sldId id="262" r:id="rId26"/>
    <p:sldId id="271" r:id="rId27"/>
    <p:sldId id="277"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581" autoAdjust="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161C827E-FF06-4D50-BA63-EA0623149D3C}" type="datetimeFigureOut">
              <a:rPr lang="en-US" smtClean="0"/>
              <a:t>4/25/2023</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B4F69FE-47F4-45D4-ACCA-3DDCDDF97693}" type="slidenum">
              <a:rPr lang="en-US" smtClean="0"/>
              <a:t>‹#›</a:t>
            </a:fld>
            <a:endParaRPr lang="en-US"/>
          </a:p>
        </p:txBody>
      </p:sp>
    </p:spTree>
    <p:extLst>
      <p:ext uri="{BB962C8B-B14F-4D97-AF65-F5344CB8AC3E}">
        <p14:creationId xmlns:p14="http://schemas.microsoft.com/office/powerpoint/2010/main" val="301267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863539C5-2152-427C-968F-79D8A0DDF0DD}" type="datetimeFigureOut">
              <a:rPr lang="en-US" smtClean="0"/>
              <a:t>4/25/2023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1A600D65-D6E8-493F-B48B-89110582BD93}" type="slidenum">
              <a:rPr lang="en-US" smtClean="0"/>
              <a:t>‹#›</a:t>
            </a:fld>
            <a:endParaRPr lang="en-US"/>
          </a:p>
        </p:txBody>
      </p:sp>
    </p:spTree>
    <p:extLst>
      <p:ext uri="{BB962C8B-B14F-4D97-AF65-F5344CB8AC3E}">
        <p14:creationId xmlns:p14="http://schemas.microsoft.com/office/powerpoint/2010/main" val="109962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1</a:t>
            </a:fld>
            <a:endParaRPr lang="en-US"/>
          </a:p>
        </p:txBody>
      </p:sp>
    </p:spTree>
    <p:extLst>
      <p:ext uri="{BB962C8B-B14F-4D97-AF65-F5344CB8AC3E}">
        <p14:creationId xmlns:p14="http://schemas.microsoft.com/office/powerpoint/2010/main" val="36149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a completed Volunteer Expense Reimbursement form and the corresponding receipt, using the same receipt as earlier. Please ensure all fields on the form are completed and all corresponding documentation is included before submitting to AP to prevent payment delays. </a:t>
            </a:r>
          </a:p>
          <a:p>
            <a:endParaRPr lang="en-US" baseline="0" dirty="0" smtClean="0"/>
          </a:p>
          <a:p>
            <a:r>
              <a:rPr lang="en-US" baseline="0" dirty="0" smtClean="0"/>
              <a:t>Currently, we are receiving invoice approval forms and expense reimbursement forms for volunteer reimbursements. We will continue to accept both for situations where volunteers need to be reimbursed for items already purchased. Please use whichever form you prefer.</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10</a:t>
            </a:fld>
            <a:endParaRPr lang="en-US"/>
          </a:p>
        </p:txBody>
      </p:sp>
    </p:spTree>
    <p:extLst>
      <p:ext uri="{BB962C8B-B14F-4D97-AF65-F5344CB8AC3E}">
        <p14:creationId xmlns:p14="http://schemas.microsoft.com/office/powerpoint/2010/main" val="314757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forward invoice approval forms and documentation as soon as possible – within a week</a:t>
            </a:r>
            <a:r>
              <a:rPr lang="en-US" baseline="0" dirty="0" smtClean="0"/>
              <a:t> after the date of purchase. This will allow us to record expenses in the proper period as well as stay current with our vendors. </a:t>
            </a:r>
          </a:p>
          <a:p>
            <a:r>
              <a:rPr lang="en-US" baseline="0" dirty="0" smtClean="0"/>
              <a:t>We will review, process, and submit payment for the completed invoice approval forms within 10-14 business days. </a:t>
            </a:r>
          </a:p>
          <a:p>
            <a:r>
              <a:rPr lang="en-US" baseline="0" dirty="0" smtClean="0"/>
              <a:t>If we have any questions on the invoice approval form, we will contact you by phone and/or email. Please ensure we have your up-to-date contact information and notify us of any changes. You can review our current information on the Volunteer Lookup search on our website. </a:t>
            </a:r>
          </a:p>
          <a:p>
            <a:r>
              <a:rPr lang="en-US" baseline="0" dirty="0" smtClean="0"/>
              <a:t>For new vendors, please include a W-9 with your invoice approval form. </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11</a:t>
            </a:fld>
            <a:endParaRPr lang="en-US"/>
          </a:p>
        </p:txBody>
      </p:sp>
    </p:spTree>
    <p:extLst>
      <p:ext uri="{BB962C8B-B14F-4D97-AF65-F5344CB8AC3E}">
        <p14:creationId xmlns:p14="http://schemas.microsoft.com/office/powerpoint/2010/main" val="429172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copy of a W-9 form for your reference. </a:t>
            </a:r>
            <a:r>
              <a:rPr lang="en-US" dirty="0" smtClean="0"/>
              <a:t>The minimum information we need completed on the W9 are</a:t>
            </a:r>
            <a:r>
              <a:rPr lang="en-US" baseline="0" dirty="0" smtClean="0"/>
              <a:t> the vendor’s name, business type, address, Employer Identification Number or Social Security Number, a signature and date. Most vendors have completed forms ready to send customers. We need these forms for tax reporting. There is usual a dollar amount threshold of $600, however whenever we use a new vendor, we ask that a W9 is completed. For example, 2 local programs could use a vendor for 2 $300 orders, so together they would reach that threshold. It’s always better to have the paperwork to be on the safe side.</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12</a:t>
            </a:fld>
            <a:endParaRPr lang="en-US"/>
          </a:p>
        </p:txBody>
      </p:sp>
    </p:spTree>
    <p:extLst>
      <p:ext uri="{BB962C8B-B14F-4D97-AF65-F5344CB8AC3E}">
        <p14:creationId xmlns:p14="http://schemas.microsoft.com/office/powerpoint/2010/main" val="285841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13</a:t>
            </a:fld>
            <a:endParaRPr lang="en-US"/>
          </a:p>
        </p:txBody>
      </p:sp>
    </p:spTree>
    <p:extLst>
      <p:ext uri="{BB962C8B-B14F-4D97-AF65-F5344CB8AC3E}">
        <p14:creationId xmlns:p14="http://schemas.microsoft.com/office/powerpoint/2010/main" val="456954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A revised Petty Cash Request</a:t>
            </a:r>
            <a:r>
              <a:rPr lang="en-US" baseline="0" dirty="0" smtClean="0"/>
              <a:t> form has been added to the website.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14</a:t>
            </a:fld>
            <a:endParaRPr lang="en-US"/>
          </a:p>
        </p:txBody>
      </p:sp>
    </p:spTree>
    <p:extLst>
      <p:ext uri="{BB962C8B-B14F-4D97-AF65-F5344CB8AC3E}">
        <p14:creationId xmlns:p14="http://schemas.microsoft.com/office/powerpoint/2010/main" val="398563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15</a:t>
            </a:fld>
            <a:endParaRPr lang="en-US"/>
          </a:p>
        </p:txBody>
      </p:sp>
    </p:spTree>
    <p:extLst>
      <p:ext uri="{BB962C8B-B14F-4D97-AF65-F5344CB8AC3E}">
        <p14:creationId xmlns:p14="http://schemas.microsoft.com/office/powerpoint/2010/main" val="366965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16</a:t>
            </a:fld>
            <a:endParaRPr lang="en-US"/>
          </a:p>
        </p:txBody>
      </p:sp>
    </p:spTree>
    <p:extLst>
      <p:ext uri="{BB962C8B-B14F-4D97-AF65-F5344CB8AC3E}">
        <p14:creationId xmlns:p14="http://schemas.microsoft.com/office/powerpoint/2010/main" val="388238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17</a:t>
            </a:fld>
            <a:endParaRPr lang="en-US"/>
          </a:p>
        </p:txBody>
      </p:sp>
    </p:spTree>
    <p:extLst>
      <p:ext uri="{BB962C8B-B14F-4D97-AF65-F5344CB8AC3E}">
        <p14:creationId xmlns:p14="http://schemas.microsoft.com/office/powerpoint/2010/main" val="300100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18</a:t>
            </a:fld>
            <a:endParaRPr lang="en-US"/>
          </a:p>
        </p:txBody>
      </p:sp>
    </p:spTree>
    <p:extLst>
      <p:ext uri="{BB962C8B-B14F-4D97-AF65-F5344CB8AC3E}">
        <p14:creationId xmlns:p14="http://schemas.microsoft.com/office/powerpoint/2010/main" val="867769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19</a:t>
            </a:fld>
            <a:endParaRPr lang="en-US"/>
          </a:p>
        </p:txBody>
      </p:sp>
    </p:spTree>
    <p:extLst>
      <p:ext uri="{BB962C8B-B14F-4D97-AF65-F5344CB8AC3E}">
        <p14:creationId xmlns:p14="http://schemas.microsoft.com/office/powerpoint/2010/main" val="24537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a:t>
            </a:fld>
            <a:endParaRPr lang="en-US"/>
          </a:p>
        </p:txBody>
      </p:sp>
    </p:spTree>
    <p:extLst>
      <p:ext uri="{BB962C8B-B14F-4D97-AF65-F5344CB8AC3E}">
        <p14:creationId xmlns:p14="http://schemas.microsoft.com/office/powerpoint/2010/main" val="796607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20</a:t>
            </a:fld>
            <a:endParaRPr lang="en-US"/>
          </a:p>
        </p:txBody>
      </p:sp>
    </p:spTree>
    <p:extLst>
      <p:ext uri="{BB962C8B-B14F-4D97-AF65-F5344CB8AC3E}">
        <p14:creationId xmlns:p14="http://schemas.microsoft.com/office/powerpoint/2010/main" val="297492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21</a:t>
            </a:fld>
            <a:endParaRPr lang="en-US"/>
          </a:p>
        </p:txBody>
      </p:sp>
    </p:spTree>
    <p:extLst>
      <p:ext uri="{BB962C8B-B14F-4D97-AF65-F5344CB8AC3E}">
        <p14:creationId xmlns:p14="http://schemas.microsoft.com/office/powerpoint/2010/main" val="285549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22</a:t>
            </a:fld>
            <a:endParaRPr lang="en-US"/>
          </a:p>
        </p:txBody>
      </p:sp>
    </p:spTree>
    <p:extLst>
      <p:ext uri="{BB962C8B-B14F-4D97-AF65-F5344CB8AC3E}">
        <p14:creationId xmlns:p14="http://schemas.microsoft.com/office/powerpoint/2010/main" val="252142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23</a:t>
            </a:fld>
            <a:endParaRPr lang="en-US"/>
          </a:p>
        </p:txBody>
      </p:sp>
    </p:spTree>
    <p:extLst>
      <p:ext uri="{BB962C8B-B14F-4D97-AF65-F5344CB8AC3E}">
        <p14:creationId xmlns:p14="http://schemas.microsoft.com/office/powerpoint/2010/main" val="2566398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24</a:t>
            </a:fld>
            <a:endParaRPr lang="en-US"/>
          </a:p>
        </p:txBody>
      </p:sp>
    </p:spTree>
    <p:extLst>
      <p:ext uri="{BB962C8B-B14F-4D97-AF65-F5344CB8AC3E}">
        <p14:creationId xmlns:p14="http://schemas.microsoft.com/office/powerpoint/2010/main" val="306483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25</a:t>
            </a:fld>
            <a:endParaRPr lang="en-US"/>
          </a:p>
        </p:txBody>
      </p:sp>
    </p:spTree>
    <p:extLst>
      <p:ext uri="{BB962C8B-B14F-4D97-AF65-F5344CB8AC3E}">
        <p14:creationId xmlns:p14="http://schemas.microsoft.com/office/powerpoint/2010/main" val="2905740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26</a:t>
            </a:fld>
            <a:endParaRPr lang="en-US"/>
          </a:p>
        </p:txBody>
      </p:sp>
    </p:spTree>
    <p:extLst>
      <p:ext uri="{BB962C8B-B14F-4D97-AF65-F5344CB8AC3E}">
        <p14:creationId xmlns:p14="http://schemas.microsoft.com/office/powerpoint/2010/main" val="4116044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00D65-D6E8-493F-B48B-89110582BD93}" type="slidenum">
              <a:rPr lang="en-US" smtClean="0"/>
              <a:t>27</a:t>
            </a:fld>
            <a:endParaRPr lang="en-US"/>
          </a:p>
        </p:txBody>
      </p:sp>
    </p:spTree>
    <p:extLst>
      <p:ext uri="{BB962C8B-B14F-4D97-AF65-F5344CB8AC3E}">
        <p14:creationId xmlns:p14="http://schemas.microsoft.com/office/powerpoint/2010/main" val="274689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topics for tonight are the</a:t>
            </a:r>
            <a:r>
              <a:rPr lang="en-US" baseline="0" dirty="0" smtClean="0"/>
              <a:t> Invoice Approval Form, W9, Expense Reimbursement Form, Petty Cash Request Form, Pre-Event Notification Form, Local Program Deposit Ticket, Sales Tax and Raffles. We will offer a few breaks in the presentation to allow for questions.</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3</a:t>
            </a:fld>
            <a:endParaRPr lang="en-US"/>
          </a:p>
        </p:txBody>
      </p:sp>
    </p:spTree>
    <p:extLst>
      <p:ext uri="{BB962C8B-B14F-4D97-AF65-F5344CB8AC3E}">
        <p14:creationId xmlns:p14="http://schemas.microsoft.com/office/powerpoint/2010/main" val="63616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a:t>
            </a:r>
            <a:r>
              <a:rPr lang="en-US" baseline="0" dirty="0" smtClean="0"/>
              <a:t> reviewing the paperwork and procedures for finance management, we wanted to highlight a very important reminder – local program managers and treasurers must be Class A volunteers. Additionally, people handling cash at fundraising and sporting events must also be Class A. The Class A application, Protective Behaviors course, and background check through Sterling Volunteers are due every three years. These steps are outlined on our website. If you are reviewing your volunteer roster on the website and someone is not appearing who you believe is Class A, please reach out to me (Kaylor Wiedenbeck). I can advise which step or steps are necessary for Class A renewal. </a:t>
            </a:r>
          </a:p>
          <a:p>
            <a:endParaRPr lang="en-US" baseline="0" dirty="0" smtClean="0"/>
          </a:p>
        </p:txBody>
      </p:sp>
      <p:sp>
        <p:nvSpPr>
          <p:cNvPr id="4" name="Slide Number Placeholder 3"/>
          <p:cNvSpPr>
            <a:spLocks noGrp="1"/>
          </p:cNvSpPr>
          <p:nvPr>
            <p:ph type="sldNum" sz="quarter" idx="10"/>
          </p:nvPr>
        </p:nvSpPr>
        <p:spPr/>
        <p:txBody>
          <a:bodyPr/>
          <a:lstStyle/>
          <a:p>
            <a:fld id="{1A600D65-D6E8-493F-B48B-89110582BD93}" type="slidenum">
              <a:rPr lang="en-US" smtClean="0"/>
              <a:t>4</a:t>
            </a:fld>
            <a:endParaRPr lang="en-US"/>
          </a:p>
        </p:txBody>
      </p:sp>
    </p:spTree>
    <p:extLst>
      <p:ext uri="{BB962C8B-B14F-4D97-AF65-F5344CB8AC3E}">
        <p14:creationId xmlns:p14="http://schemas.microsoft.com/office/powerpoint/2010/main" val="260535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reminder, we are exempt from paying sales tax. A copy of our Sales Tax Certificate is saved on the Tools and Resources page of our website. When placing an order, for example for uniforms, please provide the vendor with this sales tax exemption certificate to have sales tax removed from the order. When an online order is placed on Amazon or a purchase as made at Wal-Mart, as examples, the tax exemption form will not be accepted and tax must be paid. </a:t>
            </a:r>
          </a:p>
          <a:p>
            <a:endParaRPr lang="en-US" baseline="0" dirty="0" smtClean="0"/>
          </a:p>
          <a:p>
            <a:r>
              <a:rPr lang="en-US" baseline="0" dirty="0" smtClean="0"/>
              <a:t>After a purchase is made, submit an Invoice Approval Form or Expense Reimbursement Form must be submitted to AP along with corresponding documentation.</a:t>
            </a:r>
          </a:p>
          <a:p>
            <a:endParaRPr lang="en-US" baseline="0" dirty="0" smtClean="0"/>
          </a:p>
          <a:p>
            <a:r>
              <a:rPr lang="en-US" baseline="0" dirty="0" smtClean="0"/>
              <a:t>The key difference between these forms is that Invoice Approval Forms should be for invoices we pay to a third-party vendor based on their invoice. The Volunteer Expense Reimbursement Form should be used when a Class A volunteer makes a purchase on behalf of the local program and needs to be reimbursed. </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5</a:t>
            </a:fld>
            <a:endParaRPr lang="en-US"/>
          </a:p>
        </p:txBody>
      </p:sp>
    </p:spTree>
    <p:extLst>
      <p:ext uri="{BB962C8B-B14F-4D97-AF65-F5344CB8AC3E}">
        <p14:creationId xmlns:p14="http://schemas.microsoft.com/office/powerpoint/2010/main" val="255041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made a few adjustments to the Invoice Approval Form. This updated form has been saved on the Tools and Resources page of our website. We added a new field of remittance address to ensure checks are mailed to the correct location. The other fields remain the same: </a:t>
            </a:r>
          </a:p>
          <a:p>
            <a:r>
              <a:rPr lang="en-US" baseline="0" dirty="0" smtClean="0"/>
              <a:t>Name of Payee – Who the check should be made out to / Amount – Amount due / Purpose – Notes regarding the purchase / Expense Code – I will explain further on the next slide</a:t>
            </a:r>
          </a:p>
          <a:p>
            <a:r>
              <a:rPr lang="en-US" baseline="0" dirty="0" smtClean="0"/>
              <a:t>Purchase Date – The date the order was placed /Payment Due Date – When an invoice from a vendor has a due date, please use that date. If it is for a reimbursement or there is no due date listed, you can leave this blank or note “Next Check Run.” / Local Program Number – Please reference which local program placed the order / Agency Manager and Witness Approval Signatures &amp; Names – These individuals must be Class A and members of the Local Program Management Team</a:t>
            </a:r>
          </a:p>
          <a:p>
            <a:endParaRPr lang="en-US" dirty="0" smtClean="0"/>
          </a:p>
          <a:p>
            <a:pPr defTabSz="931774"/>
            <a:r>
              <a:rPr lang="en-US" baseline="0" dirty="0" smtClean="0"/>
              <a:t>Please ensure all fields on the form are completed and all corresponding documentation is included before submitting to AP to prevent payment delays.</a:t>
            </a:r>
            <a:endParaRPr lang="en-US" dirty="0" smtClean="0"/>
          </a:p>
          <a:p>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6</a:t>
            </a:fld>
            <a:endParaRPr lang="en-US"/>
          </a:p>
        </p:txBody>
      </p:sp>
    </p:spTree>
    <p:extLst>
      <p:ext uri="{BB962C8B-B14F-4D97-AF65-F5344CB8AC3E}">
        <p14:creationId xmlns:p14="http://schemas.microsoft.com/office/powerpoint/2010/main" val="243371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a:t>
            </a:r>
            <a:r>
              <a:rPr lang="en-US" baseline="0" dirty="0" smtClean="0"/>
              <a:t> the Invoice Approval form, we have included a list of common expense codes. If you are unsure of which account code to use, please contact us.</a:t>
            </a:r>
          </a:p>
          <a:p>
            <a:r>
              <a:rPr lang="en-US" baseline="0" dirty="0" smtClean="0"/>
              <a:t>At the end of the Invoice Approval form, we have included the Accounts Payable email address where the completed form and corresponding documentation can be sent. </a:t>
            </a:r>
          </a:p>
          <a:p>
            <a:r>
              <a:rPr lang="en-US" baseline="0" dirty="0" smtClean="0"/>
              <a:t>E-mail is the preferred method of communication due to mailing delays and ensuring each party has a copy of paperwork. </a:t>
            </a:r>
          </a:p>
          <a:p>
            <a:r>
              <a:rPr lang="en-US" baseline="0" dirty="0" smtClean="0"/>
              <a:t>If you prefer to mail the paperwork, please keep a copy of all documentation for your records. In case the first copy is lost, we need to have a back-up to process payment.</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7</a:t>
            </a:fld>
            <a:endParaRPr lang="en-US"/>
          </a:p>
        </p:txBody>
      </p:sp>
    </p:spTree>
    <p:extLst>
      <p:ext uri="{BB962C8B-B14F-4D97-AF65-F5344CB8AC3E}">
        <p14:creationId xmlns:p14="http://schemas.microsoft.com/office/powerpoint/2010/main" val="20978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a:t>
            </a:r>
            <a:r>
              <a:rPr lang="en-US" baseline="0" dirty="0" smtClean="0"/>
              <a:t> completed Invoice Approval Form. We will assume I am the vendor on this transaction that should be paid – all fields are filled out and it is signed by the Local Program Manager and another member of the Local Program Management Team. </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8</a:t>
            </a:fld>
            <a:endParaRPr lang="en-US"/>
          </a:p>
        </p:txBody>
      </p:sp>
    </p:spTree>
    <p:extLst>
      <p:ext uri="{BB962C8B-B14F-4D97-AF65-F5344CB8AC3E}">
        <p14:creationId xmlns:p14="http://schemas.microsoft.com/office/powerpoint/2010/main" val="231962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Volunteer Expense Reimbursement Form. This should be completed when a volunteer has made a purchase that should be reimbursed from the local program’s account. An example of this would be a basketball purchased online at Amazon by a coach – the Amazon order confirmation would serve as a receipt or back-up.</a:t>
            </a:r>
            <a:endParaRPr lang="en-US" dirty="0"/>
          </a:p>
        </p:txBody>
      </p:sp>
      <p:sp>
        <p:nvSpPr>
          <p:cNvPr id="4" name="Slide Number Placeholder 3"/>
          <p:cNvSpPr>
            <a:spLocks noGrp="1"/>
          </p:cNvSpPr>
          <p:nvPr>
            <p:ph type="sldNum" sz="quarter" idx="10"/>
          </p:nvPr>
        </p:nvSpPr>
        <p:spPr/>
        <p:txBody>
          <a:bodyPr/>
          <a:lstStyle/>
          <a:p>
            <a:fld id="{1A600D65-D6E8-493F-B48B-89110582BD93}" type="slidenum">
              <a:rPr lang="en-US" smtClean="0"/>
              <a:t>9</a:t>
            </a:fld>
            <a:endParaRPr lang="en-US"/>
          </a:p>
        </p:txBody>
      </p:sp>
    </p:spTree>
    <p:extLst>
      <p:ext uri="{BB962C8B-B14F-4D97-AF65-F5344CB8AC3E}">
        <p14:creationId xmlns:p14="http://schemas.microsoft.com/office/powerpoint/2010/main" val="133782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5A0E0-930D-4B4E-91F9-AD8364D80EE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399030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5A0E0-930D-4B4E-91F9-AD8364D80EE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307850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5A0E0-930D-4B4E-91F9-AD8364D80EE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256146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5A0E0-930D-4B4E-91F9-AD8364D80EE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188228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25A0E0-930D-4B4E-91F9-AD8364D80EE4}"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152978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25A0E0-930D-4B4E-91F9-AD8364D80EE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402224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5A0E0-930D-4B4E-91F9-AD8364D80EE4}"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110439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5A0E0-930D-4B4E-91F9-AD8364D80EE4}"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335358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5A0E0-930D-4B4E-91F9-AD8364D80EE4}"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37245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25A0E0-930D-4B4E-91F9-AD8364D80EE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39902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25A0E0-930D-4B4E-91F9-AD8364D80EE4}"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9EEDD-0F9E-457F-BC1E-C6661BDF2D47}" type="slidenum">
              <a:rPr lang="en-US" smtClean="0"/>
              <a:t>‹#›</a:t>
            </a:fld>
            <a:endParaRPr lang="en-US"/>
          </a:p>
        </p:txBody>
      </p:sp>
    </p:spTree>
    <p:extLst>
      <p:ext uri="{BB962C8B-B14F-4D97-AF65-F5344CB8AC3E}">
        <p14:creationId xmlns:p14="http://schemas.microsoft.com/office/powerpoint/2010/main" val="25451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5A0E0-930D-4B4E-91F9-AD8364D80EE4}"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9EEDD-0F9E-457F-BC1E-C6661BDF2D47}" type="slidenum">
              <a:rPr lang="en-US" smtClean="0"/>
              <a:t>‹#›</a:t>
            </a:fld>
            <a:endParaRPr lang="en-US"/>
          </a:p>
        </p:txBody>
      </p:sp>
    </p:spTree>
    <p:extLst>
      <p:ext uri="{BB962C8B-B14F-4D97-AF65-F5344CB8AC3E}">
        <p14:creationId xmlns:p14="http://schemas.microsoft.com/office/powerpoint/2010/main" val="389428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pecialolympicswisconsin.org/agency-management-portal/tools-resourc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ccountspayable@specialolympicswisconsin.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rvanfleetbergan@specialolympicswisconsin.org" TargetMode="External"/><Relationship Id="rId4" Type="http://schemas.openxmlformats.org/officeDocument/2006/relationships/hyperlink" Target="mailto:trossman@specialolympicswisconsin.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1308"/>
            <a:ext cx="9144000" cy="2387600"/>
          </a:xfrm>
        </p:spPr>
        <p:txBody>
          <a:bodyPr/>
          <a:lstStyle/>
          <a:p>
            <a:r>
              <a:rPr lang="en-US" dirty="0" smtClean="0">
                <a:solidFill>
                  <a:schemeClr val="bg1"/>
                </a:solidFill>
                <a:latin typeface="Arial Black" panose="020B0A04020102020204" pitchFamily="34" charset="0"/>
              </a:rPr>
              <a:t>Local Program Finance Meeting</a:t>
            </a:r>
            <a:endParaRPr lang="en-US" dirty="0">
              <a:solidFill>
                <a:schemeClr val="bg1"/>
              </a:solidFill>
              <a:latin typeface="Arial Black" panose="020B0A04020102020204" pitchFamily="34" charset="0"/>
            </a:endParaRPr>
          </a:p>
        </p:txBody>
      </p:sp>
      <p:sp>
        <p:nvSpPr>
          <p:cNvPr id="3" name="Subtitle 2"/>
          <p:cNvSpPr>
            <a:spLocks noGrp="1"/>
          </p:cNvSpPr>
          <p:nvPr>
            <p:ph type="subTitle" idx="1"/>
          </p:nvPr>
        </p:nvSpPr>
        <p:spPr>
          <a:xfrm>
            <a:off x="1524000" y="3352657"/>
            <a:ext cx="9144000" cy="1655762"/>
          </a:xfrm>
        </p:spPr>
        <p:txBody>
          <a:bodyPr>
            <a:normAutofit/>
          </a:bodyPr>
          <a:lstStyle/>
          <a:p>
            <a:r>
              <a:rPr lang="en-US" sz="2000" dirty="0" smtClean="0">
                <a:solidFill>
                  <a:schemeClr val="bg1"/>
                </a:solidFill>
                <a:latin typeface="Arial" panose="020B0604020202020204" pitchFamily="34" charset="0"/>
                <a:cs typeface="Arial" panose="020B0604020202020204" pitchFamily="34" charset="0"/>
              </a:rPr>
              <a:t>Hosted by </a:t>
            </a:r>
            <a:r>
              <a:rPr lang="en-US" sz="2000" dirty="0">
                <a:solidFill>
                  <a:schemeClr val="bg1"/>
                </a:solidFill>
                <a:latin typeface="Arial" panose="020B0604020202020204" pitchFamily="34" charset="0"/>
                <a:cs typeface="Arial" panose="020B0604020202020204" pitchFamily="34" charset="0"/>
              </a:rPr>
              <a:t>Field </a:t>
            </a:r>
            <a:r>
              <a:rPr lang="en-US" sz="2000" dirty="0" smtClean="0">
                <a:solidFill>
                  <a:schemeClr val="bg1"/>
                </a:solidFill>
                <a:latin typeface="Arial" panose="020B0604020202020204" pitchFamily="34" charset="0"/>
                <a:cs typeface="Arial" panose="020B0604020202020204" pitchFamily="34" charset="0"/>
              </a:rPr>
              <a:t>Services and SOWI Operations</a:t>
            </a:r>
          </a:p>
          <a:p>
            <a:r>
              <a:rPr lang="en-US" sz="2000" dirty="0" smtClean="0">
                <a:solidFill>
                  <a:schemeClr val="bg1"/>
                </a:solidFill>
                <a:latin typeface="Arial" panose="020B0604020202020204" pitchFamily="34" charset="0"/>
                <a:cs typeface="Arial" panose="020B0604020202020204" pitchFamily="34" charset="0"/>
              </a:rPr>
              <a:t>Mark Wolfgram, Robin Van Fleet Bergan, Theresa Rossman, and Kaylor Wiedenbeck</a:t>
            </a:r>
          </a:p>
        </p:txBody>
      </p:sp>
    </p:spTree>
    <p:extLst>
      <p:ext uri="{BB962C8B-B14F-4D97-AF65-F5344CB8AC3E}">
        <p14:creationId xmlns:p14="http://schemas.microsoft.com/office/powerpoint/2010/main" val="996990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Expense Reimbursement Form - Example</a:t>
            </a:r>
            <a:endParaRPr lang="en-US" b="1" dirty="0"/>
          </a:p>
        </p:txBody>
      </p:sp>
      <p:pic>
        <p:nvPicPr>
          <p:cNvPr id="5" name="Picture 4"/>
          <p:cNvPicPr>
            <a:picLocks noChangeAspect="1"/>
          </p:cNvPicPr>
          <p:nvPr/>
        </p:nvPicPr>
        <p:blipFill>
          <a:blip r:embed="rId3"/>
          <a:stretch>
            <a:fillRect/>
          </a:stretch>
        </p:blipFill>
        <p:spPr>
          <a:xfrm rot="5400000">
            <a:off x="7316809" y="2703226"/>
            <a:ext cx="4767827" cy="2544198"/>
          </a:xfrm>
          <a:prstGeom prst="rect">
            <a:avLst/>
          </a:prstGeom>
        </p:spPr>
      </p:pic>
      <p:pic>
        <p:nvPicPr>
          <p:cNvPr id="6" name="Content Placeholder 5"/>
          <p:cNvPicPr>
            <a:picLocks noGrp="1" noChangeAspect="1"/>
          </p:cNvPicPr>
          <p:nvPr>
            <p:ph idx="1"/>
          </p:nvPr>
        </p:nvPicPr>
        <p:blipFill>
          <a:blip r:embed="rId4"/>
          <a:stretch>
            <a:fillRect/>
          </a:stretch>
        </p:blipFill>
        <p:spPr>
          <a:xfrm rot="16200000">
            <a:off x="1847274" y="548794"/>
            <a:ext cx="4635858" cy="6452393"/>
          </a:xfrm>
          <a:prstGeom prst="rect">
            <a:avLst/>
          </a:prstGeom>
        </p:spPr>
      </p:pic>
    </p:spTree>
    <p:extLst>
      <p:ext uri="{BB962C8B-B14F-4D97-AF65-F5344CB8AC3E}">
        <p14:creationId xmlns:p14="http://schemas.microsoft.com/office/powerpoint/2010/main" val="396804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 Form Submissions</a:t>
            </a:r>
            <a:endParaRPr lang="en-US" b="1" dirty="0"/>
          </a:p>
        </p:txBody>
      </p:sp>
      <p:sp>
        <p:nvSpPr>
          <p:cNvPr id="3" name="Content Placeholder 2"/>
          <p:cNvSpPr>
            <a:spLocks noGrp="1"/>
          </p:cNvSpPr>
          <p:nvPr>
            <p:ph idx="1"/>
          </p:nvPr>
        </p:nvSpPr>
        <p:spPr/>
        <p:txBody>
          <a:bodyPr>
            <a:normAutofit/>
          </a:bodyPr>
          <a:lstStyle/>
          <a:p>
            <a:r>
              <a:rPr lang="en-US" dirty="0" smtClean="0"/>
              <a:t>Invoice approval forms/volunteer expense reimbursement forms must be e-mailed (or mailed) within a week of purchase</a:t>
            </a:r>
          </a:p>
          <a:p>
            <a:r>
              <a:rPr lang="en-US" dirty="0" smtClean="0"/>
              <a:t>Payments will be mailed within 10-14 business days from the date a completed invoice approval form is received</a:t>
            </a:r>
          </a:p>
          <a:p>
            <a:r>
              <a:rPr lang="en-US" dirty="0" smtClean="0"/>
              <a:t>Include a W-9 for new vendors (example to follow)</a:t>
            </a:r>
          </a:p>
          <a:p>
            <a:pPr marL="0" indent="0">
              <a:buNone/>
            </a:pPr>
            <a:endParaRPr lang="en-US" sz="2200" dirty="0"/>
          </a:p>
        </p:txBody>
      </p:sp>
    </p:spTree>
    <p:extLst>
      <p:ext uri="{BB962C8B-B14F-4D97-AF65-F5344CB8AC3E}">
        <p14:creationId xmlns:p14="http://schemas.microsoft.com/office/powerpoint/2010/main" val="349724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W9</a:t>
            </a:r>
            <a:r>
              <a:rPr lang="en-US" dirty="0" smtClean="0"/>
              <a:t> </a:t>
            </a:r>
            <a:r>
              <a:rPr lang="en-US" b="1" dirty="0" smtClean="0"/>
              <a:t>Example</a:t>
            </a:r>
            <a:endParaRPr lang="en-US" b="1" dirty="0"/>
          </a:p>
        </p:txBody>
      </p:sp>
      <p:sp>
        <p:nvSpPr>
          <p:cNvPr id="3" name="Content Placeholder 2"/>
          <p:cNvSpPr>
            <a:spLocks noGrp="1"/>
          </p:cNvSpPr>
          <p:nvPr>
            <p:ph idx="1"/>
          </p:nvPr>
        </p:nvSpPr>
        <p:spPr/>
        <p:txBody>
          <a:bodyPr/>
          <a:lstStyle/>
          <a:p>
            <a:r>
              <a:rPr lang="en-US" dirty="0" smtClean="0"/>
              <a:t>Minimum information needed: </a:t>
            </a:r>
          </a:p>
          <a:p>
            <a:pPr lvl="1"/>
            <a:r>
              <a:rPr lang="en-US" dirty="0" smtClean="0"/>
              <a:t>Name</a:t>
            </a:r>
          </a:p>
          <a:p>
            <a:pPr lvl="1"/>
            <a:r>
              <a:rPr lang="en-US" dirty="0" smtClean="0"/>
              <a:t>Business Type</a:t>
            </a:r>
          </a:p>
          <a:p>
            <a:pPr lvl="1"/>
            <a:r>
              <a:rPr lang="en-US" dirty="0" smtClean="0"/>
              <a:t>Address</a:t>
            </a:r>
          </a:p>
          <a:p>
            <a:pPr lvl="1"/>
            <a:r>
              <a:rPr lang="en-US" dirty="0" smtClean="0"/>
              <a:t>EIN/SSN</a:t>
            </a:r>
          </a:p>
          <a:p>
            <a:pPr lvl="1"/>
            <a:r>
              <a:rPr lang="en-US" dirty="0" smtClean="0"/>
              <a:t>Signature and Date</a:t>
            </a:r>
            <a:endParaRPr lang="en-US" dirty="0"/>
          </a:p>
        </p:txBody>
      </p:sp>
      <p:pic>
        <p:nvPicPr>
          <p:cNvPr id="5" name="Picture 4"/>
          <p:cNvPicPr>
            <a:picLocks noChangeAspect="1"/>
          </p:cNvPicPr>
          <p:nvPr/>
        </p:nvPicPr>
        <p:blipFill>
          <a:blip r:embed="rId3"/>
          <a:stretch>
            <a:fillRect/>
          </a:stretch>
        </p:blipFill>
        <p:spPr>
          <a:xfrm>
            <a:off x="6339405" y="365125"/>
            <a:ext cx="4771779" cy="6223362"/>
          </a:xfrm>
          <a:prstGeom prst="rect">
            <a:avLst/>
          </a:prstGeom>
        </p:spPr>
      </p:pic>
    </p:spTree>
    <p:extLst>
      <p:ext uri="{BB962C8B-B14F-4D97-AF65-F5344CB8AC3E}">
        <p14:creationId xmlns:p14="http://schemas.microsoft.com/office/powerpoint/2010/main" val="2890434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7200" dirty="0" smtClean="0">
                <a:solidFill>
                  <a:schemeClr val="bg1"/>
                </a:solidFill>
              </a:rPr>
              <a:t>AP Questions?</a:t>
            </a:r>
            <a:endParaRPr lang="en-US" sz="7200" dirty="0">
              <a:solidFill>
                <a:schemeClr val="bg1"/>
              </a:solidFill>
            </a:endParaRPr>
          </a:p>
        </p:txBody>
      </p:sp>
    </p:spTree>
    <p:extLst>
      <p:ext uri="{BB962C8B-B14F-4D97-AF65-F5344CB8AC3E}">
        <p14:creationId xmlns:p14="http://schemas.microsoft.com/office/powerpoint/2010/main" val="3550094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737" y="365125"/>
            <a:ext cx="10515600" cy="1325563"/>
          </a:xfrm>
        </p:spPr>
        <p:txBody>
          <a:bodyPr/>
          <a:lstStyle/>
          <a:p>
            <a:pPr algn="ctr"/>
            <a:r>
              <a:rPr lang="en-US" b="1" dirty="0" smtClean="0"/>
              <a:t>Petty Cash Request Form</a:t>
            </a:r>
            <a:endParaRPr lang="en-US" b="1" dirty="0"/>
          </a:p>
        </p:txBody>
      </p:sp>
      <p:pic>
        <p:nvPicPr>
          <p:cNvPr id="3" name="Picture 2"/>
          <p:cNvPicPr>
            <a:picLocks noChangeAspect="1"/>
          </p:cNvPicPr>
          <p:nvPr/>
        </p:nvPicPr>
        <p:blipFill>
          <a:blip r:embed="rId3"/>
          <a:stretch>
            <a:fillRect/>
          </a:stretch>
        </p:blipFill>
        <p:spPr>
          <a:xfrm>
            <a:off x="6262687" y="207963"/>
            <a:ext cx="5324476" cy="6415994"/>
          </a:xfrm>
          <a:prstGeom prst="rect">
            <a:avLst/>
          </a:prstGeom>
        </p:spPr>
      </p:pic>
    </p:spTree>
    <p:extLst>
      <p:ext uri="{BB962C8B-B14F-4D97-AF65-F5344CB8AC3E}">
        <p14:creationId xmlns:p14="http://schemas.microsoft.com/office/powerpoint/2010/main" val="417669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Petty Cash Request Form – When to Use</a:t>
            </a:r>
            <a:endParaRPr lang="en-US" b="1" dirty="0"/>
          </a:p>
        </p:txBody>
      </p:sp>
      <p:sp>
        <p:nvSpPr>
          <p:cNvPr id="3" name="Content Placeholder 2"/>
          <p:cNvSpPr>
            <a:spLocks noGrp="1"/>
          </p:cNvSpPr>
          <p:nvPr>
            <p:ph idx="1"/>
          </p:nvPr>
        </p:nvSpPr>
        <p:spPr/>
        <p:txBody>
          <a:bodyPr/>
          <a:lstStyle/>
          <a:p>
            <a:r>
              <a:rPr lang="en-US" dirty="0" smtClean="0"/>
              <a:t>Requests up to $250</a:t>
            </a:r>
          </a:p>
          <a:p>
            <a:r>
              <a:rPr lang="en-US" dirty="0" smtClean="0"/>
              <a:t>Use for incidentals: office supplies, stamps</a:t>
            </a:r>
          </a:p>
          <a:p>
            <a:r>
              <a:rPr lang="en-US" dirty="0" smtClean="0"/>
              <a:t>Turn in receipts and reconciliations at least once per quarter</a:t>
            </a:r>
          </a:p>
          <a:p>
            <a:r>
              <a:rPr lang="en-US" dirty="0" smtClean="0"/>
              <a:t>May request additional Petty Cash for event attendance</a:t>
            </a:r>
          </a:p>
          <a:p>
            <a:r>
              <a:rPr lang="en-US" dirty="0" smtClean="0"/>
              <a:t>Turn in receipts and excess funds the week following the event</a:t>
            </a:r>
          </a:p>
          <a:p>
            <a:endParaRPr lang="en-US" dirty="0"/>
          </a:p>
        </p:txBody>
      </p:sp>
    </p:spTree>
    <p:extLst>
      <p:ext uri="{BB962C8B-B14F-4D97-AF65-F5344CB8AC3E}">
        <p14:creationId xmlns:p14="http://schemas.microsoft.com/office/powerpoint/2010/main" val="154989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fontScale="90000"/>
          </a:bodyPr>
          <a:lstStyle/>
          <a:p>
            <a:pPr algn="ctr"/>
            <a:r>
              <a:rPr lang="en-US" b="1" dirty="0" smtClean="0"/>
              <a:t>Pre-Event Notification Form-Part 1</a:t>
            </a:r>
            <a:endParaRPr lang="en-US" b="1" dirty="0"/>
          </a:p>
        </p:txBody>
      </p:sp>
      <p:pic>
        <p:nvPicPr>
          <p:cNvPr id="3" name="Picture 2"/>
          <p:cNvPicPr>
            <a:picLocks noChangeAspect="1"/>
          </p:cNvPicPr>
          <p:nvPr/>
        </p:nvPicPr>
        <p:blipFill>
          <a:blip r:embed="rId3"/>
          <a:stretch>
            <a:fillRect/>
          </a:stretch>
        </p:blipFill>
        <p:spPr>
          <a:xfrm>
            <a:off x="2219691" y="1214071"/>
            <a:ext cx="6943725" cy="5010150"/>
          </a:xfrm>
          <a:prstGeom prst="rect">
            <a:avLst/>
          </a:prstGeom>
        </p:spPr>
      </p:pic>
    </p:spTree>
    <p:extLst>
      <p:ext uri="{BB962C8B-B14F-4D97-AF65-F5344CB8AC3E}">
        <p14:creationId xmlns:p14="http://schemas.microsoft.com/office/powerpoint/2010/main" val="3456014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fontScale="90000"/>
          </a:bodyPr>
          <a:lstStyle/>
          <a:p>
            <a:pPr algn="ctr"/>
            <a:r>
              <a:rPr lang="en-US" b="1" dirty="0" smtClean="0"/>
              <a:t>Pre-Event Notification Form-Part 2</a:t>
            </a:r>
            <a:endParaRPr lang="en-US" b="1" dirty="0"/>
          </a:p>
        </p:txBody>
      </p:sp>
      <p:pic>
        <p:nvPicPr>
          <p:cNvPr id="4" name="Picture 3"/>
          <p:cNvPicPr>
            <a:picLocks noChangeAspect="1"/>
          </p:cNvPicPr>
          <p:nvPr/>
        </p:nvPicPr>
        <p:blipFill>
          <a:blip r:embed="rId3"/>
          <a:stretch>
            <a:fillRect/>
          </a:stretch>
        </p:blipFill>
        <p:spPr>
          <a:xfrm>
            <a:off x="2316406" y="984738"/>
            <a:ext cx="6697203" cy="5732585"/>
          </a:xfrm>
          <a:prstGeom prst="rect">
            <a:avLst/>
          </a:prstGeom>
        </p:spPr>
      </p:pic>
    </p:spTree>
    <p:extLst>
      <p:ext uri="{BB962C8B-B14F-4D97-AF65-F5344CB8AC3E}">
        <p14:creationId xmlns:p14="http://schemas.microsoft.com/office/powerpoint/2010/main" val="3403484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Local Program Deposit Ticket</a:t>
            </a:r>
            <a:endParaRPr lang="en-US" b="1" dirty="0"/>
          </a:p>
        </p:txBody>
      </p:sp>
      <p:pic>
        <p:nvPicPr>
          <p:cNvPr id="6" name="Content Placeholder 5"/>
          <p:cNvPicPr>
            <a:picLocks noGrp="1" noChangeAspect="1"/>
          </p:cNvPicPr>
          <p:nvPr>
            <p:ph idx="1"/>
          </p:nvPr>
        </p:nvPicPr>
        <p:blipFill>
          <a:blip r:embed="rId3"/>
          <a:stretch>
            <a:fillRect/>
          </a:stretch>
        </p:blipFill>
        <p:spPr>
          <a:xfrm>
            <a:off x="1110008" y="1468315"/>
            <a:ext cx="5508457" cy="4849325"/>
          </a:xfrm>
          <a:prstGeom prst="rect">
            <a:avLst/>
          </a:prstGeom>
        </p:spPr>
      </p:pic>
      <p:pic>
        <p:nvPicPr>
          <p:cNvPr id="5" name="Picture 4"/>
          <p:cNvPicPr>
            <a:picLocks noChangeAspect="1"/>
          </p:cNvPicPr>
          <p:nvPr/>
        </p:nvPicPr>
        <p:blipFill>
          <a:blip r:embed="rId4"/>
          <a:stretch>
            <a:fillRect/>
          </a:stretch>
        </p:blipFill>
        <p:spPr>
          <a:xfrm>
            <a:off x="7243309" y="2873374"/>
            <a:ext cx="3924915" cy="2409826"/>
          </a:xfrm>
          <a:prstGeom prst="rect">
            <a:avLst/>
          </a:prstGeom>
        </p:spPr>
      </p:pic>
    </p:spTree>
    <p:extLst>
      <p:ext uri="{BB962C8B-B14F-4D97-AF65-F5344CB8AC3E}">
        <p14:creationId xmlns:p14="http://schemas.microsoft.com/office/powerpoint/2010/main" val="3738770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Sales Tax</a:t>
            </a:r>
            <a:endParaRPr lang="en-US" dirty="0"/>
          </a:p>
        </p:txBody>
      </p:sp>
      <p:sp>
        <p:nvSpPr>
          <p:cNvPr id="3" name="Content Placeholder 2"/>
          <p:cNvSpPr>
            <a:spLocks noGrp="1"/>
          </p:cNvSpPr>
          <p:nvPr>
            <p:ph idx="1"/>
          </p:nvPr>
        </p:nvSpPr>
        <p:spPr>
          <a:xfrm>
            <a:off x="838200" y="1561856"/>
            <a:ext cx="10515600" cy="4733436"/>
          </a:xfrm>
        </p:spPr>
        <p:txBody>
          <a:bodyPr>
            <a:normAutofit fontScale="92500" lnSpcReduction="20000"/>
          </a:bodyPr>
          <a:lstStyle/>
          <a:p>
            <a:r>
              <a:rPr lang="en-US" dirty="0" smtClean="0"/>
              <a:t>SOWI is a tax-exempt organization, but we are not exempt from collecting sales tax</a:t>
            </a:r>
          </a:p>
          <a:p>
            <a:endParaRPr lang="en-US" dirty="0" smtClean="0"/>
          </a:p>
          <a:p>
            <a:r>
              <a:rPr lang="en-US" dirty="0" smtClean="0"/>
              <a:t>Purchases made by local programs are exempt from sales tax</a:t>
            </a:r>
          </a:p>
          <a:p>
            <a:pPr marL="0" indent="0">
              <a:buNone/>
            </a:pPr>
            <a:endParaRPr lang="en-US" dirty="0" smtClean="0"/>
          </a:p>
          <a:p>
            <a:r>
              <a:rPr lang="en-US" dirty="0" smtClean="0"/>
              <a:t>Subject to Sales Tax</a:t>
            </a:r>
          </a:p>
          <a:p>
            <a:pPr lvl="1"/>
            <a:r>
              <a:rPr lang="en-US" dirty="0" smtClean="0"/>
              <a:t>Registration, Admission, Participation fees </a:t>
            </a:r>
          </a:p>
          <a:p>
            <a:pPr lvl="1"/>
            <a:r>
              <a:rPr lang="en-US" dirty="0" smtClean="0"/>
              <a:t>Suggested prices</a:t>
            </a:r>
          </a:p>
          <a:p>
            <a:pPr lvl="1"/>
            <a:r>
              <a:rPr lang="en-US" dirty="0" smtClean="0"/>
              <a:t>Auction items</a:t>
            </a:r>
          </a:p>
          <a:p>
            <a:pPr lvl="1"/>
            <a:r>
              <a:rPr lang="en-US" dirty="0" smtClean="0"/>
              <a:t>Fundraising vary by item sold</a:t>
            </a:r>
          </a:p>
          <a:p>
            <a:pPr lvl="1"/>
            <a:r>
              <a:rPr lang="en-US" dirty="0" smtClean="0"/>
              <a:t>Re-sale of items</a:t>
            </a:r>
          </a:p>
          <a:p>
            <a:pPr lvl="1"/>
            <a:endParaRPr lang="en-US" dirty="0"/>
          </a:p>
          <a:p>
            <a:pPr lvl="1">
              <a:buFont typeface="Wingdings" panose="05000000000000000000" pitchFamily="2" charset="2"/>
              <a:buChar char="v"/>
            </a:pPr>
            <a:r>
              <a:rPr lang="en-US" dirty="0" smtClean="0"/>
              <a:t>Special Olympics staff will make the final determination on sales tax</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05808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4950" y="1108508"/>
            <a:ext cx="9144000" cy="2387600"/>
          </a:xfrm>
        </p:spPr>
        <p:txBody>
          <a:bodyPr/>
          <a:lstStyle/>
          <a:p>
            <a:r>
              <a:rPr lang="en-US" dirty="0" smtClean="0">
                <a:solidFill>
                  <a:schemeClr val="bg1"/>
                </a:solidFill>
                <a:latin typeface="Arial Black" panose="020B0A04020102020204" pitchFamily="34" charset="0"/>
              </a:rPr>
              <a:t>Welcome &amp; Introduction</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75538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7200" dirty="0" smtClean="0">
                <a:solidFill>
                  <a:schemeClr val="bg1"/>
                </a:solidFill>
              </a:rPr>
              <a:t>Questions?</a:t>
            </a:r>
            <a:endParaRPr lang="en-US" sz="7200" dirty="0">
              <a:solidFill>
                <a:schemeClr val="bg1"/>
              </a:solidFill>
            </a:endParaRPr>
          </a:p>
        </p:txBody>
      </p:sp>
    </p:spTree>
    <p:extLst>
      <p:ext uri="{BB962C8B-B14F-4D97-AF65-F5344CB8AC3E}">
        <p14:creationId xmlns:p14="http://schemas.microsoft.com/office/powerpoint/2010/main" val="2092135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821"/>
          </a:xfrm>
        </p:spPr>
        <p:txBody>
          <a:bodyPr>
            <a:normAutofit fontScale="90000"/>
          </a:bodyPr>
          <a:lstStyle/>
          <a:p>
            <a:r>
              <a:rPr lang="en-US" b="1" dirty="0" smtClean="0"/>
              <a:t>Raffle – Class A</a:t>
            </a:r>
            <a:endParaRPr lang="en-US" b="1" dirty="0"/>
          </a:p>
        </p:txBody>
      </p:sp>
      <p:sp>
        <p:nvSpPr>
          <p:cNvPr id="3" name="Content Placeholder 2"/>
          <p:cNvSpPr>
            <a:spLocks noGrp="1"/>
          </p:cNvSpPr>
          <p:nvPr>
            <p:ph idx="1"/>
          </p:nvPr>
        </p:nvSpPr>
        <p:spPr>
          <a:xfrm>
            <a:off x="838200" y="1090246"/>
            <a:ext cx="10515600" cy="5086717"/>
          </a:xfrm>
        </p:spPr>
        <p:txBody>
          <a:bodyPr>
            <a:normAutofit/>
          </a:bodyPr>
          <a:lstStyle/>
          <a:p>
            <a:r>
              <a:rPr lang="en-US" dirty="0" smtClean="0"/>
              <a:t>Notify Operations Department and request license</a:t>
            </a:r>
          </a:p>
          <a:p>
            <a:r>
              <a:rPr lang="en-US" dirty="0" smtClean="0"/>
              <a:t>Ticket Requirements</a:t>
            </a:r>
          </a:p>
          <a:p>
            <a:pPr lvl="1"/>
            <a:r>
              <a:rPr lang="en-US" dirty="0" smtClean="0"/>
              <a:t>Pre-Printed </a:t>
            </a:r>
            <a:r>
              <a:rPr lang="en-US" dirty="0"/>
              <a:t>Tickets with consecutive </a:t>
            </a:r>
            <a:r>
              <a:rPr lang="en-US" dirty="0" smtClean="0"/>
              <a:t>numbers</a:t>
            </a:r>
          </a:p>
          <a:p>
            <a:pPr lvl="1"/>
            <a:r>
              <a:rPr lang="en-US" dirty="0" smtClean="0"/>
              <a:t>Name &amp; Address of licensed organization – State office address</a:t>
            </a:r>
          </a:p>
          <a:p>
            <a:pPr lvl="1"/>
            <a:r>
              <a:rPr lang="en-US" dirty="0" smtClean="0"/>
              <a:t>Raffle license </a:t>
            </a:r>
          </a:p>
          <a:p>
            <a:pPr lvl="1"/>
            <a:r>
              <a:rPr lang="en-US" dirty="0" smtClean="0"/>
              <a:t>Prizes over $1000 </a:t>
            </a:r>
          </a:p>
          <a:p>
            <a:pPr lvl="1"/>
            <a:r>
              <a:rPr lang="en-US" dirty="0" smtClean="0"/>
              <a:t>Date and location of drawing </a:t>
            </a:r>
          </a:p>
          <a:p>
            <a:pPr lvl="1"/>
            <a:r>
              <a:rPr lang="en-US" dirty="0" smtClean="0"/>
              <a:t>Collect W9 for ALL cash prizes and items valued over $600</a:t>
            </a:r>
          </a:p>
          <a:p>
            <a:pPr lvl="1"/>
            <a:r>
              <a:rPr lang="en-US" dirty="0" smtClean="0"/>
              <a:t>No price discounts</a:t>
            </a:r>
          </a:p>
          <a:p>
            <a:r>
              <a:rPr lang="en-US" dirty="0" smtClean="0"/>
              <a:t>Raffle Reporting Form – complete and submit to State office</a:t>
            </a:r>
          </a:p>
          <a:p>
            <a:r>
              <a:rPr lang="en-US" dirty="0" smtClean="0"/>
              <a:t>Retain stubs 1 year after drawing</a:t>
            </a:r>
            <a:endParaRPr lang="en-US" dirty="0"/>
          </a:p>
        </p:txBody>
      </p:sp>
      <p:pic>
        <p:nvPicPr>
          <p:cNvPr id="4" name="Picture 3"/>
          <p:cNvPicPr>
            <a:picLocks noChangeAspect="1"/>
          </p:cNvPicPr>
          <p:nvPr/>
        </p:nvPicPr>
        <p:blipFill>
          <a:blip r:embed="rId3"/>
          <a:stretch>
            <a:fillRect/>
          </a:stretch>
        </p:blipFill>
        <p:spPr>
          <a:xfrm>
            <a:off x="9614022" y="418001"/>
            <a:ext cx="1962150" cy="1115889"/>
          </a:xfrm>
          <a:prstGeom prst="rect">
            <a:avLst/>
          </a:prstGeom>
        </p:spPr>
      </p:pic>
      <p:pic>
        <p:nvPicPr>
          <p:cNvPr id="5" name="Picture 4"/>
          <p:cNvPicPr>
            <a:picLocks noChangeAspect="1"/>
          </p:cNvPicPr>
          <p:nvPr/>
        </p:nvPicPr>
        <p:blipFill>
          <a:blip r:embed="rId4"/>
          <a:stretch>
            <a:fillRect/>
          </a:stretch>
        </p:blipFill>
        <p:spPr>
          <a:xfrm>
            <a:off x="9934575" y="1547078"/>
            <a:ext cx="1419225" cy="202223"/>
          </a:xfrm>
          <a:prstGeom prst="rect">
            <a:avLst/>
          </a:prstGeom>
        </p:spPr>
      </p:pic>
    </p:spTree>
    <p:extLst>
      <p:ext uri="{BB962C8B-B14F-4D97-AF65-F5344CB8AC3E}">
        <p14:creationId xmlns:p14="http://schemas.microsoft.com/office/powerpoint/2010/main" val="3658168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6860"/>
          </a:xfrm>
        </p:spPr>
        <p:txBody>
          <a:bodyPr>
            <a:normAutofit fontScale="90000"/>
          </a:bodyPr>
          <a:lstStyle/>
          <a:p>
            <a:r>
              <a:rPr lang="en-US" b="1" dirty="0" smtClean="0"/>
              <a:t>Raffle – Class B</a:t>
            </a:r>
            <a:endParaRPr lang="en-US" b="1" dirty="0"/>
          </a:p>
        </p:txBody>
      </p:sp>
      <p:sp>
        <p:nvSpPr>
          <p:cNvPr id="3" name="Content Placeholder 2"/>
          <p:cNvSpPr>
            <a:spLocks noGrp="1"/>
          </p:cNvSpPr>
          <p:nvPr>
            <p:ph idx="1"/>
          </p:nvPr>
        </p:nvSpPr>
        <p:spPr>
          <a:xfrm>
            <a:off x="838200" y="1573823"/>
            <a:ext cx="10515600" cy="4603140"/>
          </a:xfrm>
        </p:spPr>
        <p:txBody>
          <a:bodyPr/>
          <a:lstStyle/>
          <a:p>
            <a:r>
              <a:rPr lang="en-US" dirty="0"/>
              <a:t>Notify Operations Department and request </a:t>
            </a:r>
            <a:r>
              <a:rPr lang="en-US" dirty="0" smtClean="0"/>
              <a:t>license</a:t>
            </a:r>
          </a:p>
          <a:p>
            <a:r>
              <a:rPr lang="en-US" dirty="0" smtClean="0"/>
              <a:t>Tickets must be the same color, shape and size</a:t>
            </a:r>
            <a:endParaRPr lang="en-US" dirty="0"/>
          </a:p>
          <a:p>
            <a:r>
              <a:rPr lang="en-US" dirty="0"/>
              <a:t>Collect W9 for ALL cash prizes and items valued over $600</a:t>
            </a:r>
          </a:p>
          <a:p>
            <a:r>
              <a:rPr lang="en-US" dirty="0"/>
              <a:t>Raffle Reporting Form – to be </a:t>
            </a:r>
            <a:r>
              <a:rPr lang="en-US" dirty="0" smtClean="0"/>
              <a:t>completed</a:t>
            </a:r>
          </a:p>
          <a:p>
            <a:endParaRPr lang="en-US" dirty="0"/>
          </a:p>
        </p:txBody>
      </p:sp>
      <p:pic>
        <p:nvPicPr>
          <p:cNvPr id="4" name="Picture 3"/>
          <p:cNvPicPr>
            <a:picLocks noChangeAspect="1"/>
          </p:cNvPicPr>
          <p:nvPr/>
        </p:nvPicPr>
        <p:blipFill>
          <a:blip r:embed="rId3"/>
          <a:stretch>
            <a:fillRect/>
          </a:stretch>
        </p:blipFill>
        <p:spPr>
          <a:xfrm>
            <a:off x="2166937" y="3954340"/>
            <a:ext cx="8443383" cy="1927713"/>
          </a:xfrm>
          <a:prstGeom prst="rect">
            <a:avLst/>
          </a:prstGeom>
        </p:spPr>
      </p:pic>
    </p:spTree>
    <p:extLst>
      <p:ext uri="{BB962C8B-B14F-4D97-AF65-F5344CB8AC3E}">
        <p14:creationId xmlns:p14="http://schemas.microsoft.com/office/powerpoint/2010/main" val="2089190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545" y="356333"/>
            <a:ext cx="9832731" cy="839421"/>
          </a:xfrm>
        </p:spPr>
        <p:txBody>
          <a:bodyPr/>
          <a:lstStyle/>
          <a:p>
            <a:pPr algn="ctr"/>
            <a:r>
              <a:rPr lang="en-US" b="1" dirty="0" smtClean="0"/>
              <a:t>Raffle Reporting Form</a:t>
            </a:r>
            <a:endParaRPr lang="en-US" b="1" dirty="0"/>
          </a:p>
        </p:txBody>
      </p:sp>
      <p:pic>
        <p:nvPicPr>
          <p:cNvPr id="6" name="Picture 5"/>
          <p:cNvPicPr>
            <a:picLocks noChangeAspect="1"/>
          </p:cNvPicPr>
          <p:nvPr/>
        </p:nvPicPr>
        <p:blipFill>
          <a:blip r:embed="rId3"/>
          <a:stretch>
            <a:fillRect/>
          </a:stretch>
        </p:blipFill>
        <p:spPr>
          <a:xfrm>
            <a:off x="856884" y="1419592"/>
            <a:ext cx="6913231" cy="5438408"/>
          </a:xfrm>
          <a:prstGeom prst="rect">
            <a:avLst/>
          </a:prstGeom>
        </p:spPr>
      </p:pic>
      <p:pic>
        <p:nvPicPr>
          <p:cNvPr id="8" name="Picture 7"/>
          <p:cNvPicPr>
            <a:picLocks noChangeAspect="1"/>
          </p:cNvPicPr>
          <p:nvPr/>
        </p:nvPicPr>
        <p:blipFill>
          <a:blip r:embed="rId4"/>
          <a:stretch>
            <a:fillRect/>
          </a:stretch>
        </p:blipFill>
        <p:spPr>
          <a:xfrm>
            <a:off x="8912469" y="5195154"/>
            <a:ext cx="1752600" cy="1285875"/>
          </a:xfrm>
          <a:prstGeom prst="rect">
            <a:avLst/>
          </a:prstGeom>
        </p:spPr>
      </p:pic>
    </p:spTree>
    <p:extLst>
      <p:ext uri="{BB962C8B-B14F-4D97-AF65-F5344CB8AC3E}">
        <p14:creationId xmlns:p14="http://schemas.microsoft.com/office/powerpoint/2010/main" val="408319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7200" dirty="0" smtClean="0">
                <a:solidFill>
                  <a:schemeClr val="bg1"/>
                </a:solidFill>
              </a:rPr>
              <a:t>Raffle Questions?</a:t>
            </a:r>
            <a:endParaRPr lang="en-US" sz="7200" dirty="0">
              <a:solidFill>
                <a:schemeClr val="bg1"/>
              </a:solidFill>
            </a:endParaRPr>
          </a:p>
        </p:txBody>
      </p:sp>
    </p:spTree>
    <p:extLst>
      <p:ext uri="{BB962C8B-B14F-4D97-AF65-F5344CB8AC3E}">
        <p14:creationId xmlns:p14="http://schemas.microsoft.com/office/powerpoint/2010/main" val="1021768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Forms Saved on SOWI Website</a:t>
            </a:r>
            <a:endParaRPr lang="en-US" b="1" dirty="0"/>
          </a:p>
        </p:txBody>
      </p:sp>
      <p:sp>
        <p:nvSpPr>
          <p:cNvPr id="3" name="Content Placeholder 2"/>
          <p:cNvSpPr>
            <a:spLocks noGrp="1"/>
          </p:cNvSpPr>
          <p:nvPr>
            <p:ph idx="1"/>
          </p:nvPr>
        </p:nvSpPr>
        <p:spPr/>
        <p:txBody>
          <a:bodyPr>
            <a:normAutofit lnSpcReduction="10000"/>
          </a:bodyPr>
          <a:lstStyle/>
          <a:p>
            <a:r>
              <a:rPr lang="en-US" dirty="0" smtClean="0"/>
              <a:t>Under Tools &amp; Resources, Local Program Information:</a:t>
            </a:r>
          </a:p>
          <a:p>
            <a:pPr lvl="1"/>
            <a:r>
              <a:rPr lang="en-US" dirty="0" smtClean="0"/>
              <a:t>	Invoice Approval Form</a:t>
            </a:r>
          </a:p>
          <a:p>
            <a:pPr lvl="1"/>
            <a:r>
              <a:rPr lang="en-US" dirty="0"/>
              <a:t>	Expense Reimbursement Form</a:t>
            </a:r>
          </a:p>
          <a:p>
            <a:pPr lvl="1"/>
            <a:r>
              <a:rPr lang="en-US" dirty="0" smtClean="0"/>
              <a:t>   Sales Tax Exemption Certificate </a:t>
            </a:r>
          </a:p>
          <a:p>
            <a:pPr lvl="1"/>
            <a:r>
              <a:rPr lang="en-US" dirty="0" smtClean="0"/>
              <a:t>   Petty Cash Request Form</a:t>
            </a:r>
          </a:p>
          <a:p>
            <a:pPr lvl="1"/>
            <a:r>
              <a:rPr lang="en-US" dirty="0" smtClean="0"/>
              <a:t>   Pre-Event Notification Form</a:t>
            </a:r>
          </a:p>
          <a:p>
            <a:pPr lvl="1"/>
            <a:r>
              <a:rPr lang="en-US" dirty="0" smtClean="0"/>
              <a:t>   Local Program Deposit Form</a:t>
            </a:r>
          </a:p>
          <a:p>
            <a:pPr lvl="1"/>
            <a:r>
              <a:rPr lang="en-US" dirty="0" smtClean="0"/>
              <a:t>	Raffle Reporting Form</a:t>
            </a:r>
          </a:p>
          <a:p>
            <a:pPr marL="457200" lvl="1" indent="0">
              <a:buNone/>
            </a:pPr>
            <a:endParaRPr lang="en-US" dirty="0"/>
          </a:p>
          <a:p>
            <a:pPr marL="0" indent="0">
              <a:buNone/>
            </a:pPr>
            <a:r>
              <a:rPr lang="en-US" dirty="0">
                <a:hlinkClick r:id="rId3"/>
              </a:rPr>
              <a:t>https://www.specialolympicswisconsin.org/agency-management-portal/tools-resources</a:t>
            </a:r>
            <a:r>
              <a:rPr lang="en-US" dirty="0" smtClean="0">
                <a:hlinkClick r:id="rId3"/>
              </a:rPr>
              <a:t>/</a:t>
            </a:r>
            <a:r>
              <a:rPr lang="en-US" dirty="0" smtClean="0"/>
              <a:t> </a:t>
            </a:r>
          </a:p>
          <a:p>
            <a:endParaRPr lang="en-US" dirty="0"/>
          </a:p>
        </p:txBody>
      </p:sp>
    </p:spTree>
    <p:extLst>
      <p:ext uri="{BB962C8B-B14F-4D97-AF65-F5344CB8AC3E}">
        <p14:creationId xmlns:p14="http://schemas.microsoft.com/office/powerpoint/2010/main" val="1815838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idx="1"/>
          </p:nvPr>
        </p:nvSpPr>
        <p:spPr/>
        <p:txBody>
          <a:bodyPr/>
          <a:lstStyle/>
          <a:p>
            <a:r>
              <a:rPr lang="en-US" dirty="0" smtClean="0"/>
              <a:t>For questions regarding Accounts Payable or payment status, please contact: </a:t>
            </a:r>
            <a:r>
              <a:rPr lang="en-US" dirty="0" smtClean="0">
                <a:hlinkClick r:id="rId3"/>
              </a:rPr>
              <a:t>accountspayable@specialolympicswisconsin.org</a:t>
            </a:r>
            <a:r>
              <a:rPr lang="en-US" dirty="0" smtClean="0"/>
              <a:t> or 608-442-5665.</a:t>
            </a:r>
          </a:p>
          <a:p>
            <a:r>
              <a:rPr lang="en-US" dirty="0" smtClean="0"/>
              <a:t>For questions regarding cash receipts, please contact:</a:t>
            </a:r>
          </a:p>
          <a:p>
            <a:pPr marL="0" indent="0">
              <a:buNone/>
            </a:pPr>
            <a:r>
              <a:rPr lang="en-US" dirty="0"/>
              <a:t> </a:t>
            </a:r>
            <a:r>
              <a:rPr lang="en-US" dirty="0" smtClean="0"/>
              <a:t>  </a:t>
            </a:r>
            <a:r>
              <a:rPr lang="en-US" dirty="0" smtClean="0">
                <a:hlinkClick r:id="rId4"/>
              </a:rPr>
              <a:t>trossman@specialolympicswisconsin.org</a:t>
            </a:r>
            <a:r>
              <a:rPr lang="en-US" dirty="0" smtClean="0"/>
              <a:t> or 608-442-5664.</a:t>
            </a:r>
          </a:p>
          <a:p>
            <a:r>
              <a:rPr lang="en-US" dirty="0" smtClean="0"/>
              <a:t>For questions regarding raffles, please contact: </a:t>
            </a:r>
            <a:r>
              <a:rPr lang="en-US" u="sng" dirty="0" smtClean="0">
                <a:solidFill>
                  <a:schemeClr val="accent1">
                    <a:lumMod val="75000"/>
                  </a:schemeClr>
                </a:solidFill>
              </a:rPr>
              <a:t>r</a:t>
            </a:r>
            <a:r>
              <a:rPr lang="en-US" dirty="0" smtClean="0">
                <a:hlinkClick r:id="rId5"/>
              </a:rPr>
              <a:t>vanfleetbergan@specialolympicswisconsin.org</a:t>
            </a:r>
            <a:r>
              <a:rPr lang="en-US" dirty="0" smtClean="0"/>
              <a:t> or 608-442-5684.</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04658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7200" dirty="0" smtClean="0">
                <a:solidFill>
                  <a:schemeClr val="bg1"/>
                </a:solidFill>
              </a:rPr>
              <a:t>Questions?</a:t>
            </a:r>
            <a:endParaRPr lang="en-US" sz="7200" dirty="0">
              <a:solidFill>
                <a:schemeClr val="bg1"/>
              </a:solidFill>
            </a:endParaRPr>
          </a:p>
        </p:txBody>
      </p:sp>
    </p:spTree>
    <p:extLst>
      <p:ext uri="{BB962C8B-B14F-4D97-AF65-F5344CB8AC3E}">
        <p14:creationId xmlns:p14="http://schemas.microsoft.com/office/powerpoint/2010/main" val="3691710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 Topics</a:t>
            </a:r>
            <a:endParaRPr lang="en-US" b="1" dirty="0"/>
          </a:p>
        </p:txBody>
      </p:sp>
      <p:sp>
        <p:nvSpPr>
          <p:cNvPr id="3" name="Content Placeholder 2"/>
          <p:cNvSpPr>
            <a:spLocks noGrp="1"/>
          </p:cNvSpPr>
          <p:nvPr>
            <p:ph idx="1"/>
          </p:nvPr>
        </p:nvSpPr>
        <p:spPr/>
        <p:txBody>
          <a:bodyPr/>
          <a:lstStyle/>
          <a:p>
            <a:r>
              <a:rPr lang="en-US" dirty="0" smtClean="0"/>
              <a:t>Invoice Approval Form</a:t>
            </a:r>
          </a:p>
          <a:p>
            <a:r>
              <a:rPr lang="en-US" dirty="0"/>
              <a:t>W9</a:t>
            </a:r>
          </a:p>
          <a:p>
            <a:r>
              <a:rPr lang="en-US" dirty="0" smtClean="0"/>
              <a:t>Expense Reimbursement Form</a:t>
            </a:r>
          </a:p>
          <a:p>
            <a:r>
              <a:rPr lang="en-US" dirty="0" smtClean="0"/>
              <a:t>Petty Cash Request Form</a:t>
            </a:r>
          </a:p>
          <a:p>
            <a:r>
              <a:rPr lang="en-US" dirty="0" smtClean="0"/>
              <a:t>Pre-Event Notification Form</a:t>
            </a:r>
          </a:p>
          <a:p>
            <a:r>
              <a:rPr lang="en-US" dirty="0" smtClean="0"/>
              <a:t>Local Program Deposit Ticket</a:t>
            </a:r>
          </a:p>
          <a:p>
            <a:r>
              <a:rPr lang="en-US" dirty="0" smtClean="0"/>
              <a:t>Sales Tax</a:t>
            </a:r>
          </a:p>
          <a:p>
            <a:r>
              <a:rPr lang="en-US" dirty="0"/>
              <a:t>Raffles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99354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Reminder – Class A </a:t>
            </a:r>
            <a:endParaRPr lang="en-US" b="1" dirty="0"/>
          </a:p>
        </p:txBody>
      </p:sp>
      <p:sp>
        <p:nvSpPr>
          <p:cNvPr id="3" name="Content Placeholder 2"/>
          <p:cNvSpPr>
            <a:spLocks noGrp="1"/>
          </p:cNvSpPr>
          <p:nvPr>
            <p:ph idx="1"/>
          </p:nvPr>
        </p:nvSpPr>
        <p:spPr/>
        <p:txBody>
          <a:bodyPr>
            <a:normAutofit/>
          </a:bodyPr>
          <a:lstStyle/>
          <a:p>
            <a:r>
              <a:rPr lang="en-US" dirty="0"/>
              <a:t>Local Program Managers and Treasurers must be Class A Volunteers</a:t>
            </a:r>
          </a:p>
          <a:p>
            <a:pPr lvl="1"/>
            <a:r>
              <a:rPr lang="en-US" dirty="0"/>
              <a:t>Application</a:t>
            </a:r>
          </a:p>
          <a:p>
            <a:pPr lvl="1"/>
            <a:r>
              <a:rPr lang="en-US" dirty="0"/>
              <a:t>Protective Behaviors Course</a:t>
            </a:r>
          </a:p>
          <a:p>
            <a:pPr lvl="1"/>
            <a:r>
              <a:rPr lang="en-US" dirty="0"/>
              <a:t>Background Check</a:t>
            </a:r>
          </a:p>
          <a:p>
            <a:pPr lvl="1"/>
            <a:r>
              <a:rPr lang="en-US" dirty="0"/>
              <a:t>Due every three years</a:t>
            </a:r>
          </a:p>
          <a:p>
            <a:pPr lvl="2"/>
            <a:r>
              <a:rPr lang="en-US" dirty="0"/>
              <a:t>If your name is not on the Volunteer Look-Up on the SOWI website, at least one part of the Class A process is missing.</a:t>
            </a:r>
          </a:p>
          <a:p>
            <a:pPr lvl="3"/>
            <a:r>
              <a:rPr lang="en-US" sz="2000" dirty="0"/>
              <a:t>Please reach out to Kaylor Wiedenbeck for assistance in completing the Class A </a:t>
            </a:r>
            <a:r>
              <a:rPr lang="en-US" sz="2000" dirty="0" smtClean="0"/>
              <a:t>process.</a:t>
            </a:r>
            <a:endParaRPr lang="en-US" sz="2000" dirty="0"/>
          </a:p>
          <a:p>
            <a:endParaRPr lang="en-US" sz="1200" dirty="0" smtClean="0"/>
          </a:p>
        </p:txBody>
      </p:sp>
    </p:spTree>
    <p:extLst>
      <p:ext uri="{BB962C8B-B14F-4D97-AF65-F5344CB8AC3E}">
        <p14:creationId xmlns:p14="http://schemas.microsoft.com/office/powerpoint/2010/main" val="91310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Purchases</a:t>
            </a:r>
            <a:endParaRPr lang="en-US" b="1" dirty="0"/>
          </a:p>
        </p:txBody>
      </p:sp>
      <p:sp>
        <p:nvSpPr>
          <p:cNvPr id="3" name="Content Placeholder 2"/>
          <p:cNvSpPr>
            <a:spLocks noGrp="1"/>
          </p:cNvSpPr>
          <p:nvPr>
            <p:ph idx="1"/>
          </p:nvPr>
        </p:nvSpPr>
        <p:spPr/>
        <p:txBody>
          <a:bodyPr/>
          <a:lstStyle/>
          <a:p>
            <a:r>
              <a:rPr lang="en-US" dirty="0"/>
              <a:t>Before placing an order, please submit our Sales Tax Exemption Certificate to </a:t>
            </a:r>
            <a:r>
              <a:rPr lang="en-US" dirty="0" smtClean="0"/>
              <a:t>the vendor to have </a:t>
            </a:r>
            <a:r>
              <a:rPr lang="en-US" dirty="0"/>
              <a:t>sales tax removed from the order.  </a:t>
            </a:r>
          </a:p>
          <a:p>
            <a:pPr lvl="1"/>
            <a:r>
              <a:rPr lang="en-US" dirty="0">
                <a:solidFill>
                  <a:srgbClr val="FF0000"/>
                </a:solidFill>
              </a:rPr>
              <a:t>Use our 15-digit number: 008-0000134473-06</a:t>
            </a:r>
          </a:p>
          <a:p>
            <a:pPr lvl="1"/>
            <a:r>
              <a:rPr lang="en-US" dirty="0"/>
              <a:t>Online orders through Amazon or in-person sales at Wal-Mart, as examples, will not accept the form and tax will be due</a:t>
            </a:r>
            <a:r>
              <a:rPr lang="en-US" dirty="0" smtClean="0"/>
              <a:t>.</a:t>
            </a:r>
          </a:p>
          <a:p>
            <a:pPr marL="457200" lvl="1" indent="0">
              <a:buNone/>
            </a:pPr>
            <a:endParaRPr lang="en-US" dirty="0" smtClean="0"/>
          </a:p>
          <a:p>
            <a:r>
              <a:rPr lang="en-US" dirty="0" smtClean="0"/>
              <a:t>After making a purchase, submit an Invoice Approval Form or Volunteer Expense Reimbursement Form to Accounts Payable.</a:t>
            </a:r>
            <a:endParaRPr lang="en-US" dirty="0"/>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26645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5461"/>
          </a:xfrm>
        </p:spPr>
        <p:txBody>
          <a:bodyPr/>
          <a:lstStyle/>
          <a:p>
            <a:pPr algn="ctr"/>
            <a:r>
              <a:rPr lang="en-US" b="1" dirty="0" smtClean="0"/>
              <a:t>Invoice Approval Form – Part 1</a:t>
            </a:r>
            <a:endParaRPr lang="en-US" b="1" dirty="0"/>
          </a:p>
        </p:txBody>
      </p:sp>
      <p:pic>
        <p:nvPicPr>
          <p:cNvPr id="3" name="Picture 2"/>
          <p:cNvPicPr>
            <a:picLocks noChangeAspect="1"/>
          </p:cNvPicPr>
          <p:nvPr/>
        </p:nvPicPr>
        <p:blipFill>
          <a:blip r:embed="rId3"/>
          <a:stretch>
            <a:fillRect/>
          </a:stretch>
        </p:blipFill>
        <p:spPr>
          <a:xfrm>
            <a:off x="2800350" y="1257299"/>
            <a:ext cx="6843256" cy="5114925"/>
          </a:xfrm>
          <a:prstGeom prst="rect">
            <a:avLst/>
          </a:prstGeom>
        </p:spPr>
      </p:pic>
    </p:spTree>
    <p:extLst>
      <p:ext uri="{BB962C8B-B14F-4D97-AF65-F5344CB8AC3E}">
        <p14:creationId xmlns:p14="http://schemas.microsoft.com/office/powerpoint/2010/main" val="303645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Invoice Approval Form – Part 2</a:t>
            </a:r>
            <a:endParaRPr lang="en-US" b="1" dirty="0"/>
          </a:p>
        </p:txBody>
      </p:sp>
      <p:pic>
        <p:nvPicPr>
          <p:cNvPr id="4" name="Picture 3"/>
          <p:cNvPicPr>
            <a:picLocks noChangeAspect="1"/>
          </p:cNvPicPr>
          <p:nvPr/>
        </p:nvPicPr>
        <p:blipFill>
          <a:blip r:embed="rId3"/>
          <a:stretch>
            <a:fillRect/>
          </a:stretch>
        </p:blipFill>
        <p:spPr>
          <a:xfrm>
            <a:off x="3085555" y="1825625"/>
            <a:ext cx="6439827" cy="3608524"/>
          </a:xfrm>
          <a:prstGeom prst="rect">
            <a:avLst/>
          </a:prstGeom>
        </p:spPr>
      </p:pic>
    </p:spTree>
    <p:extLst>
      <p:ext uri="{BB962C8B-B14F-4D97-AF65-F5344CB8AC3E}">
        <p14:creationId xmlns:p14="http://schemas.microsoft.com/office/powerpoint/2010/main" val="3818540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Invoice Approval Form Example</a:t>
            </a:r>
            <a:endParaRPr lang="en-US" b="1" dirty="0"/>
          </a:p>
        </p:txBody>
      </p:sp>
      <p:pic>
        <p:nvPicPr>
          <p:cNvPr id="5" name="Picture 4"/>
          <p:cNvPicPr>
            <a:picLocks noChangeAspect="1"/>
          </p:cNvPicPr>
          <p:nvPr/>
        </p:nvPicPr>
        <p:blipFill>
          <a:blip r:embed="rId3"/>
          <a:stretch>
            <a:fillRect/>
          </a:stretch>
        </p:blipFill>
        <p:spPr>
          <a:xfrm rot="5400000">
            <a:off x="6888184" y="2646077"/>
            <a:ext cx="4767827" cy="2544198"/>
          </a:xfrm>
          <a:prstGeom prst="rect">
            <a:avLst/>
          </a:prstGeom>
        </p:spPr>
      </p:pic>
      <p:pic>
        <p:nvPicPr>
          <p:cNvPr id="7" name="Content Placeholder 6"/>
          <p:cNvPicPr>
            <a:picLocks noGrp="1" noChangeAspect="1"/>
          </p:cNvPicPr>
          <p:nvPr>
            <p:ph idx="1"/>
          </p:nvPr>
        </p:nvPicPr>
        <p:blipFill>
          <a:blip r:embed="rId4"/>
          <a:stretch>
            <a:fillRect/>
          </a:stretch>
        </p:blipFill>
        <p:spPr>
          <a:xfrm>
            <a:off x="890697" y="1690688"/>
            <a:ext cx="6299698" cy="4351338"/>
          </a:xfrm>
          <a:prstGeom prst="rect">
            <a:avLst/>
          </a:prstGeom>
        </p:spPr>
      </p:pic>
    </p:spTree>
    <p:extLst>
      <p:ext uri="{BB962C8B-B14F-4D97-AF65-F5344CB8AC3E}">
        <p14:creationId xmlns:p14="http://schemas.microsoft.com/office/powerpoint/2010/main" val="3499687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50825"/>
            <a:ext cx="10515600" cy="1325563"/>
          </a:xfrm>
        </p:spPr>
        <p:txBody>
          <a:bodyPr/>
          <a:lstStyle/>
          <a:p>
            <a:pPr algn="ctr"/>
            <a:r>
              <a:rPr lang="en-US" b="1" dirty="0" smtClean="0"/>
              <a:t>Volunteer Expense Reimbursement Form</a:t>
            </a:r>
            <a:endParaRPr lang="en-US" b="1" dirty="0"/>
          </a:p>
        </p:txBody>
      </p:sp>
      <p:pic>
        <p:nvPicPr>
          <p:cNvPr id="3" name="Picture 2"/>
          <p:cNvPicPr>
            <a:picLocks noChangeAspect="1"/>
          </p:cNvPicPr>
          <p:nvPr/>
        </p:nvPicPr>
        <p:blipFill>
          <a:blip r:embed="rId3"/>
          <a:stretch>
            <a:fillRect/>
          </a:stretch>
        </p:blipFill>
        <p:spPr>
          <a:xfrm>
            <a:off x="2643188" y="1111036"/>
            <a:ext cx="6915150" cy="5593129"/>
          </a:xfrm>
          <a:prstGeom prst="rect">
            <a:avLst/>
          </a:prstGeom>
        </p:spPr>
      </p:pic>
    </p:spTree>
    <p:extLst>
      <p:ext uri="{BB962C8B-B14F-4D97-AF65-F5344CB8AC3E}">
        <p14:creationId xmlns:p14="http://schemas.microsoft.com/office/powerpoint/2010/main" val="423518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TotalTime>
  <Words>1779</Words>
  <Application>Microsoft Office PowerPoint</Application>
  <PresentationFormat>Widescreen</PresentationFormat>
  <Paragraphs>161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Calibri Light</vt:lpstr>
      <vt:lpstr>Wingdings</vt:lpstr>
      <vt:lpstr>Office Theme</vt:lpstr>
      <vt:lpstr>Local Program Finance Meeting</vt:lpstr>
      <vt:lpstr>Welcome &amp; Introduction</vt:lpstr>
      <vt:lpstr>Discussion Topics</vt:lpstr>
      <vt:lpstr>Important Reminder – Class A </vt:lpstr>
      <vt:lpstr>Making Purchases</vt:lpstr>
      <vt:lpstr>Invoice Approval Form – Part 1</vt:lpstr>
      <vt:lpstr>Invoice Approval Form – Part 2</vt:lpstr>
      <vt:lpstr>Invoice Approval Form Example</vt:lpstr>
      <vt:lpstr>Volunteer Expense Reimbursement Form</vt:lpstr>
      <vt:lpstr>Expense Reimbursement Form - Example</vt:lpstr>
      <vt:lpstr>AP Form Submissions</vt:lpstr>
      <vt:lpstr>W9 Example</vt:lpstr>
      <vt:lpstr>PowerPoint Presentation</vt:lpstr>
      <vt:lpstr>Petty Cash Request Form</vt:lpstr>
      <vt:lpstr>Petty Cash Request Form – When to Use</vt:lpstr>
      <vt:lpstr>Pre-Event Notification Form-Part 1</vt:lpstr>
      <vt:lpstr>Pre-Event Notification Form-Part 2</vt:lpstr>
      <vt:lpstr>Local Program Deposit Ticket</vt:lpstr>
      <vt:lpstr>Sales Tax</vt:lpstr>
      <vt:lpstr>PowerPoint Presentation</vt:lpstr>
      <vt:lpstr>Raffle – Class A</vt:lpstr>
      <vt:lpstr>Raffle – Class B</vt:lpstr>
      <vt:lpstr>Raffle Reporting Form</vt:lpstr>
      <vt:lpstr>PowerPoint Presentation</vt:lpstr>
      <vt:lpstr>Forms Saved on SOWI Website</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Kaylor Wiedenbeck</dc:creator>
  <cp:lastModifiedBy>Kaylor Wiedenbeck</cp:lastModifiedBy>
  <cp:revision>41</cp:revision>
  <cp:lastPrinted>2023-04-20T19:46:11Z</cp:lastPrinted>
  <dcterms:created xsi:type="dcterms:W3CDTF">2023-04-13T20:37:45Z</dcterms:created>
  <dcterms:modified xsi:type="dcterms:W3CDTF">2023-04-25T23:08:48Z</dcterms:modified>
</cp:coreProperties>
</file>